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9"/>
  </p:notes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74" r:id="rId12"/>
    <p:sldId id="268" r:id="rId13"/>
    <p:sldId id="269" r:id="rId14"/>
    <p:sldId id="275" r:id="rId15"/>
    <p:sldId id="270" r:id="rId16"/>
    <p:sldId id="271" r:id="rId17"/>
    <p:sldId id="272" r:id="rId18"/>
  </p:sldIdLst>
  <p:sldSz cx="25600025" cy="14400213"/>
  <p:notesSz cx="6858000" cy="9144000"/>
  <p:defaultTextStyle>
    <a:defPPr>
      <a:defRPr lang="en-US"/>
    </a:defPPr>
    <a:lvl1pPr marL="0" algn="l" defTabSz="1919966" rtl="0" eaLnBrk="1" latinLnBrk="0" hangingPunct="1">
      <a:defRPr sz="3779" kern="1200">
        <a:solidFill>
          <a:schemeClr val="tx1"/>
        </a:solidFill>
        <a:latin typeface="+mn-lt"/>
        <a:ea typeface="+mn-ea"/>
        <a:cs typeface="+mn-cs"/>
      </a:defRPr>
    </a:lvl1pPr>
    <a:lvl2pPr marL="959983" algn="l" defTabSz="1919966" rtl="0" eaLnBrk="1" latinLnBrk="0" hangingPunct="1">
      <a:defRPr sz="3779" kern="1200">
        <a:solidFill>
          <a:schemeClr val="tx1"/>
        </a:solidFill>
        <a:latin typeface="+mn-lt"/>
        <a:ea typeface="+mn-ea"/>
        <a:cs typeface="+mn-cs"/>
      </a:defRPr>
    </a:lvl2pPr>
    <a:lvl3pPr marL="1919966" algn="l" defTabSz="1919966" rtl="0" eaLnBrk="1" latinLnBrk="0" hangingPunct="1">
      <a:defRPr sz="3779" kern="1200">
        <a:solidFill>
          <a:schemeClr val="tx1"/>
        </a:solidFill>
        <a:latin typeface="+mn-lt"/>
        <a:ea typeface="+mn-ea"/>
        <a:cs typeface="+mn-cs"/>
      </a:defRPr>
    </a:lvl3pPr>
    <a:lvl4pPr marL="2879949" algn="l" defTabSz="1919966" rtl="0" eaLnBrk="1" latinLnBrk="0" hangingPunct="1">
      <a:defRPr sz="3779" kern="1200">
        <a:solidFill>
          <a:schemeClr val="tx1"/>
        </a:solidFill>
        <a:latin typeface="+mn-lt"/>
        <a:ea typeface="+mn-ea"/>
        <a:cs typeface="+mn-cs"/>
      </a:defRPr>
    </a:lvl4pPr>
    <a:lvl5pPr marL="3839931" algn="l" defTabSz="1919966" rtl="0" eaLnBrk="1" latinLnBrk="0" hangingPunct="1">
      <a:defRPr sz="3779" kern="1200">
        <a:solidFill>
          <a:schemeClr val="tx1"/>
        </a:solidFill>
        <a:latin typeface="+mn-lt"/>
        <a:ea typeface="+mn-ea"/>
        <a:cs typeface="+mn-cs"/>
      </a:defRPr>
    </a:lvl5pPr>
    <a:lvl6pPr marL="4799914" algn="l" defTabSz="1919966" rtl="0" eaLnBrk="1" latinLnBrk="0" hangingPunct="1">
      <a:defRPr sz="3779" kern="1200">
        <a:solidFill>
          <a:schemeClr val="tx1"/>
        </a:solidFill>
        <a:latin typeface="+mn-lt"/>
        <a:ea typeface="+mn-ea"/>
        <a:cs typeface="+mn-cs"/>
      </a:defRPr>
    </a:lvl6pPr>
    <a:lvl7pPr marL="5759897" algn="l" defTabSz="1919966" rtl="0" eaLnBrk="1" latinLnBrk="0" hangingPunct="1">
      <a:defRPr sz="3779" kern="1200">
        <a:solidFill>
          <a:schemeClr val="tx1"/>
        </a:solidFill>
        <a:latin typeface="+mn-lt"/>
        <a:ea typeface="+mn-ea"/>
        <a:cs typeface="+mn-cs"/>
      </a:defRPr>
    </a:lvl7pPr>
    <a:lvl8pPr marL="6719880" algn="l" defTabSz="1919966" rtl="0" eaLnBrk="1" latinLnBrk="0" hangingPunct="1">
      <a:defRPr sz="3779" kern="1200">
        <a:solidFill>
          <a:schemeClr val="tx1"/>
        </a:solidFill>
        <a:latin typeface="+mn-lt"/>
        <a:ea typeface="+mn-ea"/>
        <a:cs typeface="+mn-cs"/>
      </a:defRPr>
    </a:lvl8pPr>
    <a:lvl9pPr marL="7679863" algn="l" defTabSz="1919966" rtl="0" eaLnBrk="1" latinLnBrk="0" hangingPunct="1">
      <a:defRPr sz="377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1824" autoAdjust="0"/>
  </p:normalViewPr>
  <p:slideViewPr>
    <p:cSldViewPr snapToGrid="0">
      <p:cViewPr varScale="1">
        <p:scale>
          <a:sx n="31" d="100"/>
          <a:sy n="31" d="100"/>
        </p:scale>
        <p:origin x="85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4C8A5C-06C5-40D1-A652-92981599C259}" type="datetimeFigureOut">
              <a:rPr lang="en-US" smtClean="0"/>
              <a:t>12/4/2023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9D7631-4714-422B-BAD4-DC9D1202AA3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855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919966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1pPr>
    <a:lvl2pPr marL="959983" algn="l" defTabSz="1919966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2pPr>
    <a:lvl3pPr marL="1919966" algn="l" defTabSz="1919966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3pPr>
    <a:lvl4pPr marL="2879949" algn="l" defTabSz="1919966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4pPr>
    <a:lvl5pPr marL="3839931" algn="l" defTabSz="1919966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5pPr>
    <a:lvl6pPr marL="4799914" algn="l" defTabSz="1919966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6pPr>
    <a:lvl7pPr marL="5759897" algn="l" defTabSz="1919966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7pPr>
    <a:lvl8pPr marL="6719880" algn="l" defTabSz="1919966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8pPr>
    <a:lvl9pPr marL="7679863" algn="l" defTabSz="1919966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936" algn="just">
              <a:spcBef>
                <a:spcPts val="62"/>
              </a:spcBef>
            </a:pPr>
            <a:r>
              <a:rPr lang="es-ES" sz="5400" b="1" dirty="0" smtClean="0">
                <a:latin typeface="Arial Unicode MS"/>
                <a:cs typeface="Arial Unicode MS"/>
              </a:rPr>
              <a:t>Capítulo</a:t>
            </a:r>
            <a:r>
              <a:rPr lang="es-ES" sz="5400" b="1" spc="100" dirty="0" smtClean="0">
                <a:latin typeface="Arial Unicode MS"/>
                <a:cs typeface="Arial Unicode MS"/>
              </a:rPr>
              <a:t> </a:t>
            </a:r>
            <a:r>
              <a:rPr lang="es-ES" sz="5400" b="1" spc="-31" dirty="0" smtClean="0">
                <a:latin typeface="Arial Unicode MS"/>
                <a:cs typeface="Arial Unicode MS"/>
              </a:rPr>
              <a:t>4 </a:t>
            </a:r>
            <a:r>
              <a:rPr lang="es-ES" sz="5400" b="1" dirty="0" smtClean="0"/>
              <a:t>Generadores</a:t>
            </a:r>
            <a:r>
              <a:rPr lang="es-ES" sz="5400" b="1" spc="56" dirty="0" smtClean="0"/>
              <a:t> </a:t>
            </a:r>
            <a:r>
              <a:rPr lang="es-ES" sz="5400" b="1" dirty="0" smtClean="0"/>
              <a:t>y</a:t>
            </a:r>
            <a:r>
              <a:rPr lang="es-ES" sz="5400" b="1" spc="56" dirty="0" smtClean="0"/>
              <a:t> </a:t>
            </a:r>
            <a:r>
              <a:rPr lang="es-ES" sz="5400" b="1" spc="47" dirty="0" smtClean="0"/>
              <a:t>motores:</a:t>
            </a:r>
            <a:r>
              <a:rPr lang="es-ES" sz="5400" b="1" spc="60" dirty="0" smtClean="0"/>
              <a:t> </a:t>
            </a:r>
            <a:r>
              <a:rPr lang="es-ES" sz="5400" b="1" spc="41" dirty="0" smtClean="0"/>
              <a:t>teoría</a:t>
            </a:r>
            <a:r>
              <a:rPr lang="es-ES" sz="5400" b="1" spc="56" dirty="0" smtClean="0"/>
              <a:t> </a:t>
            </a:r>
            <a:r>
              <a:rPr lang="es-ES" sz="5400" b="1" spc="-31" dirty="0" smtClean="0"/>
              <a:t>y </a:t>
            </a:r>
            <a:r>
              <a:rPr lang="es-ES" sz="5400" b="1" spc="31" dirty="0" smtClean="0"/>
              <a:t>pruebas</a:t>
            </a:r>
          </a:p>
          <a:p>
            <a:pPr marL="7936" algn="just">
              <a:spcBef>
                <a:spcPts val="62"/>
              </a:spcBef>
            </a:pPr>
            <a:endParaRPr lang="es-ES" sz="2800" spc="31" dirty="0" smtClean="0">
              <a:latin typeface="Arial Unicode MS"/>
              <a:cs typeface="Arial Unicode MS"/>
            </a:endParaRPr>
          </a:p>
          <a:p>
            <a:pPr marL="7539" lvl="1" algn="just">
              <a:spcBef>
                <a:spcPts val="62"/>
              </a:spcBef>
              <a:tabLst>
                <a:tab pos="147612" algn="l"/>
              </a:tabLst>
            </a:pPr>
            <a:r>
              <a:rPr lang="es-ES" sz="2800" b="1" spc="-6" dirty="0" smtClean="0">
                <a:latin typeface="Arial Unicode MS"/>
                <a:cs typeface="Arial Unicode MS"/>
              </a:rPr>
              <a:t>4.1 INTRODUCCION</a:t>
            </a:r>
            <a:endParaRPr lang="es-ES" sz="2800" b="1" dirty="0" smtClean="0">
              <a:latin typeface="Arial Unicode MS"/>
              <a:cs typeface="Arial Unicode MS"/>
            </a:endParaRPr>
          </a:p>
          <a:p>
            <a:pPr marL="7936" marR="190069" algn="just">
              <a:spcBef>
                <a:spcPts val="334"/>
              </a:spcBef>
            </a:pPr>
            <a:r>
              <a:rPr lang="es-ES" sz="2800" spc="-6" dirty="0" smtClean="0">
                <a:latin typeface="Arial Unicode MS"/>
                <a:cs typeface="Arial Unicode MS"/>
              </a:rPr>
              <a:t>En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este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capítulo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explicaremos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teoría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generadores,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tipos,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análisis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circuitos,</a:t>
            </a:r>
            <a:r>
              <a:rPr lang="es-ES" sz="2800" dirty="0" smtClean="0">
                <a:latin typeface="Arial Unicode MS"/>
                <a:cs typeface="Arial Unicode MS"/>
              </a:rPr>
              <a:t> clasificaciones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estándar,</a:t>
            </a:r>
            <a:r>
              <a:rPr lang="es-ES" sz="2800" spc="125" dirty="0" smtClean="0">
                <a:latin typeface="Arial Unicode MS"/>
                <a:cs typeface="Arial Unicode MS"/>
              </a:rPr>
              <a:t> c</a:t>
            </a:r>
            <a:r>
              <a:rPr lang="es-ES" sz="2800" dirty="0" smtClean="0">
                <a:latin typeface="Arial Unicode MS"/>
                <a:cs typeface="Arial Unicode MS"/>
              </a:rPr>
              <a:t>omponentes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principales,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sincronizaciones,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conexiones</a:t>
            </a:r>
            <a:r>
              <a:rPr lang="es-ES" sz="2800" spc="128" dirty="0" smtClean="0">
                <a:latin typeface="Arial Unicode MS"/>
                <a:cs typeface="Arial Unicode MS"/>
              </a:rPr>
              <a:t> </a:t>
            </a:r>
            <a:r>
              <a:rPr lang="es-ES" sz="2800" spc="-31" dirty="0" smtClean="0">
                <a:latin typeface="Arial Unicode MS"/>
                <a:cs typeface="Arial Unicode MS"/>
              </a:rPr>
              <a:t>e</a:t>
            </a:r>
            <a:r>
              <a:rPr lang="es-ES" sz="2800" dirty="0" smtClean="0">
                <a:latin typeface="Arial Unicode MS"/>
                <a:cs typeface="Arial Unicode MS"/>
              </a:rPr>
              <a:t> instalación,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procedimientos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puesta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marcha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 prueba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apropiados.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spcBef>
                <a:spcPts val="16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7540" lvl="1" algn="just">
              <a:spcBef>
                <a:spcPts val="3"/>
              </a:spcBef>
              <a:tabLst>
                <a:tab pos="134119" algn="l"/>
              </a:tabLst>
            </a:pPr>
            <a:r>
              <a:rPr lang="es-ES" sz="2800" b="1" spc="-37" dirty="0" smtClean="0">
                <a:latin typeface="Arial Unicode MS"/>
                <a:cs typeface="Arial Unicode MS"/>
              </a:rPr>
              <a:t>4.2 ESTACIONES</a:t>
            </a:r>
            <a:r>
              <a:rPr lang="es-ES" sz="2800" b="1" spc="16" dirty="0" smtClean="0"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latin typeface="Arial Unicode MS"/>
                <a:cs typeface="Arial Unicode MS"/>
              </a:rPr>
              <a:t>GENERADORAS</a:t>
            </a:r>
            <a:endParaRPr lang="es-ES" sz="2800" b="1" dirty="0" smtClean="0">
              <a:latin typeface="Arial Unicode MS"/>
              <a:cs typeface="Arial Unicode MS"/>
            </a:endParaRPr>
          </a:p>
          <a:p>
            <a:pPr marL="7936" marR="160706" algn="just">
              <a:spcBef>
                <a:spcPts val="347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Existen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diferentes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tipos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estaciones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generadoras.</a:t>
            </a:r>
            <a:r>
              <a:rPr lang="es-ES" sz="2800" spc="81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Estas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centrales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generadoras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spc="-16" dirty="0" smtClean="0">
                <a:latin typeface="Arial Unicode MS"/>
                <a:cs typeface="Arial Unicode MS"/>
              </a:rPr>
              <a:t>se</a:t>
            </a:r>
            <a:r>
              <a:rPr lang="es-ES" sz="2800" dirty="0" smtClean="0">
                <a:latin typeface="Arial Unicode MS"/>
                <a:cs typeface="Arial Unicode MS"/>
              </a:rPr>
              <a:t> clasifican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según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combustible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utiliza.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spcBef>
                <a:spcPts val="16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7539" lvl="2" algn="just">
              <a:spcBef>
                <a:spcPts val="3"/>
              </a:spcBef>
              <a:tabLst>
                <a:tab pos="197608" algn="l"/>
              </a:tabLst>
            </a:pPr>
            <a:r>
              <a:rPr lang="es-ES" sz="2800" b="1" dirty="0" smtClean="0">
                <a:latin typeface="Arial Unicode MS"/>
                <a:cs typeface="Arial Unicode MS"/>
              </a:rPr>
              <a:t>4.2.1 Centrales</a:t>
            </a:r>
            <a:r>
              <a:rPr lang="es-ES" sz="2800" b="1" spc="62" dirty="0" smtClean="0"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latin typeface="Arial Unicode MS"/>
                <a:cs typeface="Arial Unicode MS"/>
              </a:rPr>
              <a:t>hidroeléctricas</a:t>
            </a:r>
            <a:endParaRPr lang="es-ES" sz="2800" b="1" dirty="0" smtClean="0">
              <a:latin typeface="Arial Unicode MS"/>
              <a:cs typeface="Arial Unicode MS"/>
            </a:endParaRPr>
          </a:p>
          <a:p>
            <a:pPr marL="7936" marR="3174" algn="just">
              <a:spcBef>
                <a:spcPts val="347"/>
              </a:spcBef>
            </a:pPr>
            <a:r>
              <a:rPr lang="es-ES" sz="2800" spc="-6" dirty="0" smtClean="0">
                <a:latin typeface="Arial Unicode MS"/>
                <a:cs typeface="Arial Unicode MS"/>
              </a:rPr>
              <a:t>En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estas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estaciones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generadoras,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electricidad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producida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agua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fluye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spc="-31" dirty="0" smtClean="0">
                <a:latin typeface="Arial Unicode MS"/>
                <a:cs typeface="Arial Unicode MS"/>
              </a:rPr>
              <a:t>a</a:t>
            </a:r>
            <a:r>
              <a:rPr lang="es-ES" sz="2800" dirty="0" smtClean="0">
                <a:latin typeface="Arial Unicode MS"/>
                <a:cs typeface="Arial Unicode MS"/>
              </a:rPr>
              <a:t> través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turbina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impulsa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generador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eléctrico.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cantidad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energía</a:t>
            </a:r>
            <a:r>
              <a:rPr lang="es-ES" sz="2800" dirty="0" smtClean="0">
                <a:latin typeface="Arial Unicode MS"/>
                <a:cs typeface="Arial Unicode MS"/>
              </a:rPr>
              <a:t> producida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proporcional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altura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agua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altura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depósito.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turbina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spc="-12" dirty="0" smtClean="0">
                <a:latin typeface="Arial Unicode MS"/>
                <a:cs typeface="Arial Unicode MS"/>
              </a:rPr>
              <a:t>esta</a:t>
            </a:r>
            <a:r>
              <a:rPr lang="es-ES" sz="2800" dirty="0" smtClean="0">
                <a:latin typeface="Arial Unicode MS"/>
                <a:cs typeface="Arial Unicode MS"/>
              </a:rPr>
              <a:t> máquina</a:t>
            </a:r>
            <a:r>
              <a:rPr lang="es-ES" sz="2800" spc="8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tiene</a:t>
            </a:r>
            <a:r>
              <a:rPr lang="es-ES" sz="2800" spc="8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8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velocidad</a:t>
            </a:r>
            <a:r>
              <a:rPr lang="es-ES" sz="2800" spc="8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lenta</a:t>
            </a:r>
            <a:r>
              <a:rPr lang="es-ES" sz="2800" spc="8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100-250</a:t>
            </a:r>
            <a:r>
              <a:rPr lang="es-ES" sz="2800" spc="8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revoluciones</a:t>
            </a:r>
            <a:r>
              <a:rPr lang="es-ES" sz="2800" spc="8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8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minuto</a:t>
            </a:r>
            <a:r>
              <a:rPr lang="es-ES" sz="2800" spc="8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(rpm).</a:t>
            </a:r>
            <a:r>
              <a:rPr lang="es-ES" sz="2800" spc="81" dirty="0" smtClean="0">
                <a:latin typeface="Arial Unicode MS"/>
                <a:cs typeface="Arial Unicode MS"/>
              </a:rPr>
              <a:t> </a:t>
            </a:r>
            <a:r>
              <a:rPr lang="es-ES" sz="2800" spc="-12" dirty="0" smtClean="0">
                <a:latin typeface="Arial Unicode MS"/>
                <a:cs typeface="Arial Unicode MS"/>
              </a:rPr>
              <a:t>Esta</a:t>
            </a:r>
            <a:r>
              <a:rPr lang="es-ES" sz="2800" dirty="0" smtClean="0">
                <a:latin typeface="Arial Unicode MS"/>
                <a:cs typeface="Arial Unicode MS"/>
              </a:rPr>
              <a:t> máquina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puede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producir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electricidad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pocos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minutos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puesta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marcha,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spc="-16" dirty="0" smtClean="0">
                <a:latin typeface="Arial Unicode MS"/>
                <a:cs typeface="Arial Unicode MS"/>
              </a:rPr>
              <a:t>que</a:t>
            </a:r>
            <a:r>
              <a:rPr lang="es-ES" sz="2800" dirty="0" smtClean="0">
                <a:latin typeface="Arial Unicode MS"/>
                <a:cs typeface="Arial Unicode MS"/>
              </a:rPr>
              <a:t> es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ventajoso</a:t>
            </a:r>
            <a:r>
              <a:rPr lang="es-ES" sz="2800" spc="8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suministrar</a:t>
            </a:r>
            <a:r>
              <a:rPr lang="es-ES" sz="2800" spc="8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cargas</a:t>
            </a:r>
            <a:r>
              <a:rPr lang="es-ES" sz="2800" spc="81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máximas.</a:t>
            </a:r>
          </a:p>
          <a:p>
            <a:pPr marL="7936" marR="3174" algn="just">
              <a:spcBef>
                <a:spcPts val="347"/>
              </a:spcBef>
            </a:pPr>
            <a:endParaRPr lang="es-ES" sz="2800" spc="-6" dirty="0" smtClean="0">
              <a:latin typeface="Arial Unicode MS"/>
              <a:cs typeface="Arial Unicode MS"/>
            </a:endParaRPr>
          </a:p>
          <a:p>
            <a:pPr marL="7936" algn="just">
              <a:spcBef>
                <a:spcPts val="62"/>
              </a:spcBef>
            </a:pPr>
            <a:r>
              <a:rPr lang="es-ES" sz="2800" b="1" dirty="0" smtClean="0">
                <a:latin typeface="Arial Unicode MS"/>
                <a:cs typeface="Arial Unicode MS"/>
              </a:rPr>
              <a:t>4.2.2</a:t>
            </a:r>
            <a:r>
              <a:rPr lang="es-ES" sz="2800" b="1" spc="34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Centrales</a:t>
            </a:r>
            <a:r>
              <a:rPr lang="es-ES" sz="2800" b="1" spc="37" dirty="0" smtClean="0"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latin typeface="Arial Unicode MS"/>
                <a:cs typeface="Arial Unicode MS"/>
              </a:rPr>
              <a:t>térmicas</a:t>
            </a:r>
            <a:endParaRPr lang="es-ES" sz="2800" b="1" dirty="0" smtClean="0">
              <a:latin typeface="Arial Unicode MS"/>
              <a:cs typeface="Arial Unicode MS"/>
            </a:endParaRPr>
          </a:p>
          <a:p>
            <a:pPr marL="7936" marR="3174" algn="just">
              <a:spcBef>
                <a:spcPts val="322"/>
              </a:spcBef>
            </a:pPr>
            <a:r>
              <a:rPr lang="es-ES" sz="2800" spc="-6" dirty="0" smtClean="0">
                <a:latin typeface="Arial Unicode MS"/>
                <a:cs typeface="Arial Unicode MS"/>
              </a:rPr>
              <a:t>Las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centrales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térmicas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generan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energía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partir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quema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combustibles,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como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carbón,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petróleo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spc="-31" dirty="0" smtClean="0">
                <a:latin typeface="Arial Unicode MS"/>
                <a:cs typeface="Arial Unicode MS"/>
              </a:rPr>
              <a:t>o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gas,</a:t>
            </a:r>
            <a:r>
              <a:rPr lang="es-ES" sz="2800" spc="4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4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4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calderas</a:t>
            </a:r>
            <a:r>
              <a:rPr lang="es-ES" sz="2800" spc="4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4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4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generadores</a:t>
            </a:r>
            <a:r>
              <a:rPr lang="es-ES" sz="2800" spc="4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4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vapor.</a:t>
            </a:r>
            <a:r>
              <a:rPr lang="es-ES" sz="2800" spc="4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4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generadores</a:t>
            </a:r>
            <a:r>
              <a:rPr lang="es-ES" sz="2800" spc="4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4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vapor</a:t>
            </a:r>
            <a:r>
              <a:rPr lang="es-ES" sz="2800" spc="4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funcionan</a:t>
            </a:r>
            <a:r>
              <a:rPr lang="es-ES" sz="2800" spc="4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43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velocidades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más</a:t>
            </a:r>
            <a:r>
              <a:rPr lang="es-ES" sz="2800" spc="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altas</a:t>
            </a:r>
            <a:r>
              <a:rPr lang="es-ES" sz="2800" spc="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3000-3600</a:t>
            </a:r>
            <a:r>
              <a:rPr lang="es-ES" sz="2800" spc="2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rpm</a:t>
            </a:r>
            <a:r>
              <a:rPr lang="es-ES" sz="2800" spc="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50-60</a:t>
            </a:r>
            <a:r>
              <a:rPr lang="es-ES" sz="2800" spc="25" dirty="0" smtClean="0">
                <a:latin typeface="Arial Unicode MS"/>
                <a:cs typeface="Arial Unicode MS"/>
              </a:rPr>
              <a:t> </a:t>
            </a:r>
            <a:r>
              <a:rPr lang="es-ES" sz="2800" spc="-16" dirty="0" smtClean="0">
                <a:latin typeface="Arial Unicode MS"/>
                <a:cs typeface="Arial Unicode MS"/>
              </a:rPr>
              <a:t>Hz. </a:t>
            </a:r>
          </a:p>
          <a:p>
            <a:pPr marL="7936" marR="3174" algn="just">
              <a:spcBef>
                <a:spcPts val="322"/>
              </a:spcBef>
            </a:pPr>
            <a:r>
              <a:rPr lang="es-ES" sz="2800" spc="-6" dirty="0" smtClean="0">
                <a:latin typeface="Arial Unicode MS"/>
                <a:cs typeface="Arial Unicode MS"/>
              </a:rPr>
              <a:t>Las</a:t>
            </a:r>
            <a:r>
              <a:rPr lang="es-ES" sz="2800" spc="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centrales de</a:t>
            </a:r>
            <a:r>
              <a:rPr lang="es-ES" sz="2800" spc="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turbinas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gas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también</a:t>
            </a:r>
            <a:r>
              <a:rPr lang="es-ES" sz="2800" spc="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entran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esta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categoría.</a:t>
            </a:r>
            <a:r>
              <a:rPr lang="es-ES" sz="2800" spc="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Además,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existen</a:t>
            </a:r>
            <a:r>
              <a:rPr lang="es-ES" sz="2800" spc="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unidades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spc="-16" dirty="0" smtClean="0">
                <a:latin typeface="Arial Unicode MS"/>
                <a:cs typeface="Arial Unicode MS"/>
              </a:rPr>
              <a:t>de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pequeño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tamaño</a:t>
            </a:r>
            <a:r>
              <a:rPr lang="es-ES" sz="2800" spc="10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impulsadas</a:t>
            </a:r>
            <a:r>
              <a:rPr lang="es-ES" sz="2800" spc="10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10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motores</a:t>
            </a:r>
            <a:r>
              <a:rPr lang="es-ES" sz="2800" spc="103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err="1" smtClean="0">
                <a:latin typeface="Arial Unicode MS"/>
                <a:cs typeface="Arial Unicode MS"/>
              </a:rPr>
              <a:t>diesel</a:t>
            </a:r>
            <a:r>
              <a:rPr lang="es-ES" sz="2800" spc="-6" dirty="0" smtClean="0">
                <a:latin typeface="Arial Unicode MS"/>
                <a:cs typeface="Arial Unicode MS"/>
              </a:rPr>
              <a:t>.</a:t>
            </a:r>
          </a:p>
          <a:p>
            <a:pPr marL="7936" marR="15476" indent="110311" algn="just"/>
            <a:endParaRPr lang="es-ES" sz="2800" spc="-6" dirty="0" smtClean="0">
              <a:latin typeface="Arial Unicode MS"/>
              <a:cs typeface="Arial Unicode MS"/>
            </a:endParaRPr>
          </a:p>
          <a:p>
            <a:pPr marL="7936" algn="just">
              <a:spcBef>
                <a:spcPts val="62"/>
              </a:spcBef>
            </a:pPr>
            <a:r>
              <a:rPr lang="es-ES" sz="2800" b="1" dirty="0" smtClean="0">
                <a:latin typeface="Arial Unicode MS"/>
                <a:cs typeface="Arial Unicode MS"/>
              </a:rPr>
              <a:t>4.2.3</a:t>
            </a:r>
            <a:r>
              <a:rPr lang="es-ES" sz="2800" b="1" spc="34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Centrales</a:t>
            </a:r>
            <a:r>
              <a:rPr lang="es-ES" sz="2800" b="1" spc="37" dirty="0" smtClean="0"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latin typeface="Arial Unicode MS"/>
                <a:cs typeface="Arial Unicode MS"/>
              </a:rPr>
              <a:t>nucleares</a:t>
            </a:r>
            <a:endParaRPr lang="es-ES" sz="2800" b="1" dirty="0" smtClean="0">
              <a:latin typeface="Arial Unicode MS"/>
              <a:cs typeface="Arial Unicode MS"/>
            </a:endParaRPr>
          </a:p>
          <a:p>
            <a:pPr marL="7936" marR="3174" algn="just">
              <a:spcBef>
                <a:spcPts val="341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centrales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nucleares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son</a:t>
            </a:r>
            <a:r>
              <a:rPr lang="es-ES" sz="2800" spc="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similares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centrales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eléctricas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vapor,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pero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spc="-16" dirty="0" smtClean="0">
                <a:latin typeface="Arial Unicode MS"/>
                <a:cs typeface="Arial Unicode MS"/>
              </a:rPr>
              <a:t>el</a:t>
            </a:r>
            <a:r>
              <a:rPr lang="es-ES" sz="2800" dirty="0" smtClean="0">
                <a:latin typeface="Arial Unicode MS"/>
                <a:cs typeface="Arial Unicode MS"/>
              </a:rPr>
              <a:t> calor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necesario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convertir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agua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vapor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proviene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reactor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nuclear.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marL="7936" marR="15476" indent="110311" algn="just">
              <a:lnSpc>
                <a:spcPts val="830"/>
              </a:lnSpc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7936" marR="3174" algn="just">
              <a:lnSpc>
                <a:spcPts val="830"/>
              </a:lnSpc>
              <a:spcBef>
                <a:spcPts val="347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7936" algn="just">
              <a:lnSpc>
                <a:spcPts val="830"/>
              </a:lnSpc>
              <a:spcBef>
                <a:spcPts val="62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D7631-4714-422B-BAD4-DC9D1202AA3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032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540" lvl="1" algn="just">
              <a:tabLst>
                <a:tab pos="127374" algn="l"/>
              </a:tabLst>
            </a:pPr>
            <a:r>
              <a:rPr lang="es-ES" sz="2800" b="1" spc="-34" dirty="0" smtClean="0">
                <a:latin typeface="Arial Unicode MS"/>
                <a:cs typeface="Arial Unicode MS"/>
              </a:rPr>
              <a:t>4.3 SISTEMAS</a:t>
            </a:r>
            <a:r>
              <a:rPr lang="es-ES" sz="2800" b="1" spc="10" dirty="0" smtClean="0">
                <a:latin typeface="Arial Unicode MS"/>
                <a:cs typeface="Arial Unicode MS"/>
              </a:rPr>
              <a:t> </a:t>
            </a:r>
            <a:r>
              <a:rPr lang="es-ES" sz="2800" b="1" spc="-37" dirty="0" smtClean="0">
                <a:latin typeface="Arial Unicode MS"/>
                <a:cs typeface="Arial Unicode MS"/>
              </a:rPr>
              <a:t>DE</a:t>
            </a:r>
            <a:r>
              <a:rPr lang="es-ES" sz="2800" b="1" spc="12" dirty="0" smtClean="0">
                <a:latin typeface="Arial Unicode MS"/>
                <a:cs typeface="Arial Unicode MS"/>
              </a:rPr>
              <a:t> </a:t>
            </a:r>
            <a:r>
              <a:rPr lang="es-ES" sz="2800" b="1" spc="-31" dirty="0" smtClean="0">
                <a:latin typeface="Arial Unicode MS"/>
                <a:cs typeface="Arial Unicode MS"/>
              </a:rPr>
              <a:t>ENERGÍA</a:t>
            </a:r>
            <a:r>
              <a:rPr lang="es-ES" sz="2800" b="1" spc="12" dirty="0" smtClean="0"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latin typeface="Arial Unicode MS"/>
                <a:cs typeface="Arial Unicode MS"/>
              </a:rPr>
              <a:t>RENOVABLES</a:t>
            </a:r>
            <a:endParaRPr lang="es-ES" sz="2800" b="1" dirty="0" smtClean="0">
              <a:latin typeface="Arial Unicode MS"/>
              <a:cs typeface="Arial Unicode MS"/>
            </a:endParaRPr>
          </a:p>
          <a:p>
            <a:pPr marL="7936" marR="59521" algn="just">
              <a:spcBef>
                <a:spcPts val="347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Hay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dos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tipos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energía: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energía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primaria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energía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secundaria.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energía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primaria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proviene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directamente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medio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ambiente,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ejemplos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como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energías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renovables</a:t>
            </a:r>
            <a:r>
              <a:rPr lang="es-ES" sz="2800" spc="2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(combustibles</a:t>
            </a:r>
            <a:r>
              <a:rPr lang="es-ES" sz="2800" spc="9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fósiles)</a:t>
            </a:r>
            <a:r>
              <a:rPr lang="es-ES" sz="2800" spc="9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como</a:t>
            </a:r>
            <a:r>
              <a:rPr lang="es-ES" sz="2800" spc="9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carbón,</a:t>
            </a:r>
            <a:r>
              <a:rPr lang="es-ES" sz="2800" spc="9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petróleo</a:t>
            </a:r>
            <a:r>
              <a:rPr lang="es-ES" sz="2800" spc="9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crudo,</a:t>
            </a:r>
            <a:r>
              <a:rPr lang="es-ES" sz="2800" spc="9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gas</a:t>
            </a:r>
            <a:r>
              <a:rPr lang="es-ES" sz="2800" spc="9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natural,</a:t>
            </a:r>
            <a:r>
              <a:rPr lang="es-ES" sz="2800" spc="9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combustible</a:t>
            </a:r>
            <a:r>
              <a:rPr lang="es-ES" sz="2800" spc="97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nuclear.</a:t>
            </a:r>
            <a:r>
              <a:rPr lang="es-ES" sz="2800" spc="94" dirty="0" smtClean="0">
                <a:latin typeface="Arial Unicode MS"/>
                <a:cs typeface="Arial Unicode MS"/>
              </a:rPr>
              <a:t> </a:t>
            </a:r>
            <a:r>
              <a:rPr lang="es-ES" sz="2800" spc="-16" dirty="0" smtClean="0">
                <a:latin typeface="Arial Unicode MS"/>
                <a:cs typeface="Arial Unicode MS"/>
              </a:rPr>
              <a:t>Una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fuente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energía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secundaria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aquella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obtiene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partir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fuente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energía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primaria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través</a:t>
            </a:r>
            <a:r>
              <a:rPr lang="es-ES" sz="2800" spc="8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proceso</a:t>
            </a:r>
            <a:r>
              <a:rPr lang="es-ES" sz="2800" spc="8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transformación,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normalmente</a:t>
            </a:r>
            <a:r>
              <a:rPr lang="es-ES" sz="2800" spc="8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8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objetivo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hacerla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adecuada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uso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energético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particular.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marL="7936" marR="113486" indent="110311" algn="just"/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energía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renovable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puede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clasificar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energía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hidráulica,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biomasa,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energía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solar,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energía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eólica,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geotérmica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oceánica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desechos.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energía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primaria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puede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convertir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spc="-16" dirty="0" smtClean="0">
                <a:latin typeface="Arial Unicode MS"/>
                <a:cs typeface="Arial Unicode MS"/>
              </a:rPr>
              <a:t>en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energía</a:t>
            </a:r>
            <a:r>
              <a:rPr lang="es-ES" sz="2800" spc="9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secundaria</a:t>
            </a:r>
            <a:r>
              <a:rPr lang="es-ES" sz="2800" spc="9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como</a:t>
            </a:r>
            <a:r>
              <a:rPr lang="es-ES" sz="2800" spc="9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productos</a:t>
            </a:r>
            <a:r>
              <a:rPr lang="es-ES" sz="2800" spc="9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derivados</a:t>
            </a:r>
            <a:r>
              <a:rPr lang="es-ES" sz="2800" spc="97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9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petróleo,</a:t>
            </a:r>
            <a:r>
              <a:rPr lang="es-ES" sz="2800" spc="9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electricidad,</a:t>
            </a:r>
            <a:r>
              <a:rPr lang="es-ES" sz="2800" spc="9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calor</a:t>
            </a:r>
            <a:r>
              <a:rPr lang="es-ES" sz="2800" spc="94" dirty="0" smtClean="0">
                <a:latin typeface="Arial Unicode MS"/>
                <a:cs typeface="Arial Unicode MS"/>
              </a:rPr>
              <a:t> </a:t>
            </a:r>
            <a:r>
              <a:rPr lang="es-ES" sz="2800" spc="-31" dirty="0" smtClean="0">
                <a:latin typeface="Arial Unicode MS"/>
                <a:cs typeface="Arial Unicode MS"/>
              </a:rPr>
              <a:t>y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biocombustibles.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spcBef>
                <a:spcPts val="3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7539" lvl="2" algn="just">
              <a:tabLst>
                <a:tab pos="217449" algn="l"/>
              </a:tabLst>
            </a:pPr>
            <a:r>
              <a:rPr lang="es-ES" sz="2800" b="1" spc="-6" dirty="0" smtClean="0">
                <a:latin typeface="Arial Unicode MS"/>
                <a:cs typeface="Arial Unicode MS"/>
              </a:rPr>
              <a:t>4.3.1 Introducción</a:t>
            </a:r>
            <a:endParaRPr lang="es-ES" sz="2800" b="1" dirty="0" smtClean="0">
              <a:latin typeface="Arial Unicode MS"/>
              <a:cs typeface="Arial Unicode MS"/>
            </a:endParaRPr>
          </a:p>
          <a:p>
            <a:pPr marL="7936" algn="just">
              <a:spcBef>
                <a:spcPts val="460"/>
              </a:spcBef>
            </a:pPr>
            <a:r>
              <a:rPr lang="es-ES" sz="2800" spc="-6" dirty="0" smtClean="0">
                <a:latin typeface="Arial Unicode MS"/>
                <a:cs typeface="Arial Unicode MS"/>
              </a:rPr>
              <a:t>Este</a:t>
            </a:r>
            <a:r>
              <a:rPr lang="es-ES" sz="2800" spc="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tipo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energía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sostenible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procede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fuentes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naturales.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spcBef>
                <a:spcPts val="37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7539" lvl="2" algn="just">
              <a:tabLst>
                <a:tab pos="217449" algn="l"/>
              </a:tabLst>
            </a:pPr>
            <a:r>
              <a:rPr lang="es-ES" sz="2800" b="1" dirty="0" smtClean="0">
                <a:latin typeface="Arial Unicode MS"/>
                <a:cs typeface="Arial Unicode MS"/>
              </a:rPr>
              <a:t>4.3.2 Energía</a:t>
            </a:r>
            <a:r>
              <a:rPr lang="es-ES" sz="2800" b="1" spc="31" dirty="0" smtClean="0"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latin typeface="Arial Unicode MS"/>
                <a:cs typeface="Arial Unicode MS"/>
              </a:rPr>
              <a:t>renovable</a:t>
            </a:r>
            <a:endParaRPr lang="es-ES" sz="2800" b="1" dirty="0" smtClean="0">
              <a:latin typeface="Arial Unicode MS"/>
              <a:cs typeface="Arial Unicode MS"/>
            </a:endParaRPr>
          </a:p>
          <a:p>
            <a:pPr marL="7936" marR="20237" algn="just">
              <a:spcBef>
                <a:spcPts val="334"/>
              </a:spcBef>
            </a:pPr>
            <a:r>
              <a:rPr lang="es-ES" sz="2800" spc="-6" dirty="0" smtClean="0">
                <a:latin typeface="Arial Unicode MS"/>
                <a:cs typeface="Arial Unicode MS"/>
              </a:rPr>
              <a:t>Estas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fuentes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energía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pueden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ser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reemplazadas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producir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energía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reutilizadas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naturaleza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sin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ningún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impacto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medio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ambiente.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fuentes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energía</a:t>
            </a:r>
            <a:r>
              <a:rPr lang="es-ES" sz="2800" dirty="0" smtClean="0">
                <a:latin typeface="Arial Unicode MS"/>
                <a:cs typeface="Arial Unicode MS"/>
              </a:rPr>
              <a:t> renovables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pueden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producir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electricidad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ahora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producen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hasta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20%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electricidad</a:t>
            </a:r>
            <a:r>
              <a:rPr lang="es-ES" sz="2800" dirty="0" smtClean="0">
                <a:latin typeface="Arial Unicode MS"/>
                <a:cs typeface="Arial Unicode MS"/>
              </a:rPr>
              <a:t> requerida</a:t>
            </a:r>
            <a:r>
              <a:rPr lang="es-ES" sz="2800" spc="8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sin</a:t>
            </a:r>
            <a:r>
              <a:rPr lang="es-ES" sz="2800" spc="8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ningún</a:t>
            </a:r>
            <a:r>
              <a:rPr lang="es-ES" sz="2800" spc="8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impacto</a:t>
            </a:r>
            <a:r>
              <a:rPr lang="es-ES" sz="2800" spc="8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ambiental.</a:t>
            </a:r>
            <a:r>
              <a:rPr lang="es-ES" sz="2800" spc="88" dirty="0" smtClean="0">
                <a:latin typeface="Arial Unicode MS"/>
                <a:cs typeface="Arial Unicode MS"/>
              </a:rPr>
              <a:t> </a:t>
            </a:r>
            <a:r>
              <a:rPr lang="es-ES" sz="2800" spc="-19" dirty="0" smtClean="0">
                <a:latin typeface="Arial Unicode MS"/>
                <a:cs typeface="Arial Unicode MS"/>
              </a:rPr>
              <a:t>El</a:t>
            </a:r>
            <a:r>
              <a:rPr lang="es-ES" sz="2800" spc="8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uso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energía</a:t>
            </a:r>
            <a:r>
              <a:rPr lang="es-ES" sz="2800" spc="8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renovable</a:t>
            </a:r>
            <a:r>
              <a:rPr lang="es-ES" sz="2800" spc="8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ha</a:t>
            </a:r>
            <a:r>
              <a:rPr lang="es-ES" sz="2800" spc="8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aumentado</a:t>
            </a:r>
            <a:r>
              <a:rPr lang="es-ES" sz="2800" spc="88" dirty="0" smtClean="0">
                <a:latin typeface="Arial Unicode MS"/>
                <a:cs typeface="Arial Unicode MS"/>
              </a:rPr>
              <a:t> </a:t>
            </a:r>
            <a:r>
              <a:rPr lang="es-ES" sz="2800" spc="-16" dirty="0" smtClean="0">
                <a:latin typeface="Arial Unicode MS"/>
                <a:cs typeface="Arial Unicode MS"/>
              </a:rPr>
              <a:t>en</a:t>
            </a:r>
            <a:r>
              <a:rPr lang="es-ES" sz="2800" dirty="0" smtClean="0">
                <a:latin typeface="Arial Unicode MS"/>
                <a:cs typeface="Arial Unicode MS"/>
              </a:rPr>
              <a:t> los</a:t>
            </a:r>
            <a:r>
              <a:rPr lang="es-ES" sz="2800" spc="37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últimos</a:t>
            </a:r>
            <a:r>
              <a:rPr lang="es-ES" sz="2800" spc="37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10</a:t>
            </a:r>
            <a:r>
              <a:rPr lang="es-ES" sz="2800" spc="37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años</a:t>
            </a:r>
            <a:r>
              <a:rPr lang="es-ES" sz="2800" spc="37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37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sigue</a:t>
            </a:r>
            <a:r>
              <a:rPr lang="es-ES" sz="2800" spc="37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creciendo.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spcBef>
                <a:spcPts val="50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7539" lvl="2" algn="just">
              <a:tabLst>
                <a:tab pos="217449" algn="l"/>
              </a:tabLst>
            </a:pPr>
            <a:r>
              <a:rPr lang="es-ES" sz="2800" b="1" dirty="0" smtClean="0">
                <a:latin typeface="Arial Unicode MS"/>
                <a:cs typeface="Arial Unicode MS"/>
              </a:rPr>
              <a:t>4.3.3 Tipos</a:t>
            </a:r>
            <a:r>
              <a:rPr lang="es-ES" sz="2800" b="1" spc="47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de</a:t>
            </a:r>
            <a:r>
              <a:rPr lang="es-ES" sz="2800" b="1" spc="47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energía</a:t>
            </a:r>
            <a:r>
              <a:rPr lang="es-ES" sz="2800" b="1" spc="47" dirty="0" smtClean="0"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latin typeface="Arial Unicode MS"/>
                <a:cs typeface="Arial Unicode MS"/>
              </a:rPr>
              <a:t>renovable</a:t>
            </a:r>
            <a:endParaRPr lang="es-ES" sz="2800" b="1" dirty="0" smtClean="0">
              <a:latin typeface="Arial Unicode MS"/>
              <a:cs typeface="Arial Unicode MS"/>
            </a:endParaRPr>
          </a:p>
          <a:p>
            <a:pPr marL="7936" algn="just">
              <a:spcBef>
                <a:spcPts val="491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Hay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muchos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tipos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fuentes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energía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renovables,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algunos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ejemplos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spc="-12" dirty="0" smtClean="0">
                <a:latin typeface="Arial Unicode MS"/>
                <a:cs typeface="Arial Unicode MS"/>
              </a:rPr>
              <a:t>son: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marL="309456" lvl="1" indent="-118515" algn="just">
              <a:spcBef>
                <a:spcPts val="428"/>
              </a:spcBef>
              <a:buFont typeface="+mj-lt"/>
              <a:buAutoNum type="arabicPeriod"/>
              <a:tabLst>
                <a:tab pos="90868" algn="l"/>
              </a:tabLst>
            </a:pPr>
            <a:r>
              <a:rPr lang="es-ES" sz="2800" spc="-6" dirty="0" smtClean="0">
                <a:latin typeface="Arial Unicode MS"/>
                <a:cs typeface="Arial Unicode MS"/>
              </a:rPr>
              <a:t>Solar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marL="309456" lvl="1" indent="-118515" algn="just">
              <a:spcBef>
                <a:spcPts val="97"/>
              </a:spcBef>
              <a:buFont typeface="+mj-lt"/>
              <a:buAutoNum type="arabicPeriod"/>
              <a:tabLst>
                <a:tab pos="82139" algn="l"/>
              </a:tabLst>
            </a:pPr>
            <a:r>
              <a:rPr lang="es-ES" sz="2800" spc="-6" dirty="0" smtClean="0">
                <a:latin typeface="Arial Unicode MS"/>
                <a:cs typeface="Arial Unicode MS"/>
              </a:rPr>
              <a:t>Viento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marL="309456" lvl="1" indent="-118515" algn="just">
              <a:spcBef>
                <a:spcPts val="43"/>
              </a:spcBef>
              <a:buFont typeface="+mj-lt"/>
              <a:buAutoNum type="arabicPeriod"/>
              <a:tabLst>
                <a:tab pos="90868" algn="l"/>
              </a:tabLst>
            </a:pPr>
            <a:r>
              <a:rPr lang="es-ES" sz="2800" spc="-6" dirty="0" smtClean="0">
                <a:latin typeface="Arial Unicode MS"/>
                <a:cs typeface="Arial Unicode MS"/>
              </a:rPr>
              <a:t>Geotermia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marL="309456" lvl="1" indent="-118515" algn="just">
              <a:spcBef>
                <a:spcPts val="69"/>
              </a:spcBef>
              <a:buFont typeface="+mj-lt"/>
              <a:buAutoNum type="arabicPeriod"/>
              <a:tabLst>
                <a:tab pos="86504" algn="l"/>
              </a:tabLst>
            </a:pPr>
            <a:r>
              <a:rPr lang="es-ES" sz="2800" spc="-6" dirty="0" smtClean="0">
                <a:latin typeface="Arial Unicode MS"/>
                <a:cs typeface="Arial Unicode MS"/>
              </a:rPr>
              <a:t>Biomasa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marL="309456" lvl="1" indent="-118515" algn="just">
              <a:spcBef>
                <a:spcPts val="166"/>
              </a:spcBef>
              <a:buFont typeface="+mj-lt"/>
              <a:buAutoNum type="arabicPeriod"/>
              <a:tabLst>
                <a:tab pos="73409" algn="l"/>
              </a:tabLst>
            </a:pPr>
            <a:r>
              <a:rPr lang="es-ES" sz="2800" dirty="0" smtClean="0">
                <a:latin typeface="Arial Unicode MS"/>
                <a:cs typeface="Arial Unicode MS"/>
              </a:rPr>
              <a:t>Océano</a:t>
            </a:r>
            <a:r>
              <a:rPr lang="es-ES" sz="2800" spc="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</a:t>
            </a:r>
            <a:r>
              <a:rPr lang="es-ES" sz="2800" spc="25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marea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marL="309456" lvl="1" indent="-118515" algn="just">
              <a:spcBef>
                <a:spcPts val="90"/>
              </a:spcBef>
              <a:buFont typeface="+mj-lt"/>
              <a:buAutoNum type="arabicPeriod"/>
              <a:tabLst>
                <a:tab pos="86504" algn="l"/>
              </a:tabLst>
            </a:pPr>
            <a:r>
              <a:rPr lang="es-ES" sz="2800" spc="-6" dirty="0" smtClean="0">
                <a:latin typeface="Arial Unicode MS"/>
                <a:cs typeface="Arial Unicode MS"/>
              </a:rPr>
              <a:t>Hidroeléctrico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marL="7936" algn="just"/>
            <a:r>
              <a:rPr lang="es-AR" sz="900" b="1" dirty="0" smtClean="0">
                <a:latin typeface="Arial Unicode MS"/>
                <a:cs typeface="Arial Unicode MS"/>
              </a:rPr>
              <a:t>4.3.3.1</a:t>
            </a:r>
            <a:r>
              <a:rPr lang="es-AR" sz="900" b="1" spc="19" dirty="0" smtClean="0">
                <a:latin typeface="Arial Unicode MS"/>
                <a:cs typeface="Arial Unicode MS"/>
              </a:rPr>
              <a:t> </a:t>
            </a:r>
            <a:r>
              <a:rPr lang="es-AR" sz="900" b="1" dirty="0" smtClean="0">
                <a:latin typeface="Arial Unicode MS"/>
                <a:cs typeface="Arial Unicode MS"/>
              </a:rPr>
              <a:t>Energía</a:t>
            </a:r>
            <a:r>
              <a:rPr lang="es-AR" sz="900" b="1" spc="19" dirty="0" smtClean="0">
                <a:latin typeface="Arial Unicode MS"/>
                <a:cs typeface="Arial Unicode MS"/>
              </a:rPr>
              <a:t> </a:t>
            </a:r>
            <a:r>
              <a:rPr lang="es-AR" sz="900" b="1" spc="-6" dirty="0" smtClean="0">
                <a:latin typeface="Arial Unicode MS"/>
                <a:cs typeface="Arial Unicode MS"/>
              </a:rPr>
              <a:t>solar</a:t>
            </a:r>
            <a:endParaRPr lang="es-AR" sz="900" b="1" dirty="0" smtClean="0">
              <a:latin typeface="Arial Unicode MS"/>
              <a:cs typeface="Arial Unicode MS"/>
            </a:endParaRPr>
          </a:p>
          <a:p>
            <a:pPr marL="7936" marR="66266" algn="just">
              <a:spcBef>
                <a:spcPts val="153"/>
              </a:spcBef>
            </a:pPr>
            <a:r>
              <a:rPr lang="es-AR" sz="900" dirty="0" smtClean="0">
                <a:latin typeface="Arial Unicode MS"/>
                <a:cs typeface="Arial Unicode MS"/>
              </a:rPr>
              <a:t>Los</a:t>
            </a:r>
            <a:r>
              <a:rPr lang="es-AR" sz="900" spc="56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sistemas</a:t>
            </a:r>
            <a:r>
              <a:rPr lang="es-AR" sz="900" spc="56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eléctricos</a:t>
            </a:r>
            <a:r>
              <a:rPr lang="es-AR" sz="900" spc="60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solares</a:t>
            </a:r>
            <a:r>
              <a:rPr lang="es-AR" sz="900" spc="56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utilizan</a:t>
            </a:r>
            <a:r>
              <a:rPr lang="es-AR" sz="900" spc="60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sistemas</a:t>
            </a:r>
            <a:r>
              <a:rPr lang="es-AR" sz="900" spc="56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fotovoltaicos</a:t>
            </a:r>
            <a:r>
              <a:rPr lang="es-AR" sz="900" spc="60" dirty="0" smtClean="0">
                <a:latin typeface="Arial Unicode MS"/>
                <a:cs typeface="Arial Unicode MS"/>
              </a:rPr>
              <a:t> </a:t>
            </a:r>
            <a:r>
              <a:rPr lang="es-AR" sz="900" spc="-22" dirty="0" smtClean="0">
                <a:latin typeface="Arial Unicode MS"/>
                <a:cs typeface="Arial Unicode MS"/>
              </a:rPr>
              <a:t>(PV)</a:t>
            </a:r>
            <a:r>
              <a:rPr lang="es-AR" sz="900" spc="56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que</a:t>
            </a:r>
            <a:r>
              <a:rPr lang="es-AR" sz="900" spc="60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utilizan</a:t>
            </a:r>
            <a:r>
              <a:rPr lang="es-AR" sz="900" spc="56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la</a:t>
            </a:r>
            <a:r>
              <a:rPr lang="es-AR" sz="900" spc="60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luz</a:t>
            </a:r>
            <a:r>
              <a:rPr lang="es-AR" sz="900" spc="56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solar</a:t>
            </a:r>
            <a:r>
              <a:rPr lang="es-AR" sz="900" spc="60" dirty="0" smtClean="0">
                <a:latin typeface="Arial Unicode MS"/>
                <a:cs typeface="Arial Unicode MS"/>
              </a:rPr>
              <a:t> </a:t>
            </a:r>
            <a:r>
              <a:rPr lang="es-AR" sz="900" spc="-12" dirty="0" smtClean="0">
                <a:latin typeface="Arial Unicode MS"/>
                <a:cs typeface="Arial Unicode MS"/>
              </a:rPr>
              <a:t>para</a:t>
            </a:r>
            <a:r>
              <a:rPr lang="es-AR" sz="900" spc="125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generar</a:t>
            </a:r>
            <a:r>
              <a:rPr lang="es-AR" sz="900" spc="62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electricidad.</a:t>
            </a:r>
            <a:r>
              <a:rPr lang="es-AR" sz="900" spc="62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Un</a:t>
            </a:r>
            <a:r>
              <a:rPr lang="es-AR" sz="900" spc="62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panel</a:t>
            </a:r>
            <a:r>
              <a:rPr lang="es-AR" sz="900" spc="66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fotovoltaico</a:t>
            </a:r>
            <a:r>
              <a:rPr lang="es-AR" sz="900" spc="62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consta</a:t>
            </a:r>
            <a:r>
              <a:rPr lang="es-AR" sz="900" spc="62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de</a:t>
            </a:r>
            <a:r>
              <a:rPr lang="es-AR" sz="900" spc="66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muchas</a:t>
            </a:r>
            <a:r>
              <a:rPr lang="es-AR" sz="900" spc="62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células</a:t>
            </a:r>
            <a:r>
              <a:rPr lang="es-AR" sz="900" spc="62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solares.</a:t>
            </a:r>
            <a:r>
              <a:rPr lang="es-AR" sz="900" spc="66" dirty="0" smtClean="0">
                <a:latin typeface="Arial Unicode MS"/>
                <a:cs typeface="Arial Unicode MS"/>
              </a:rPr>
              <a:t> </a:t>
            </a:r>
            <a:r>
              <a:rPr lang="es-AR" sz="900" spc="-6" dirty="0" smtClean="0">
                <a:latin typeface="Arial Unicode MS"/>
                <a:cs typeface="Arial Unicode MS"/>
              </a:rPr>
              <a:t>Las</a:t>
            </a:r>
            <a:r>
              <a:rPr lang="es-AR" sz="900" spc="62" dirty="0" smtClean="0">
                <a:latin typeface="Arial Unicode MS"/>
                <a:cs typeface="Arial Unicode MS"/>
              </a:rPr>
              <a:t> </a:t>
            </a:r>
            <a:r>
              <a:rPr lang="es-AR" sz="900" spc="-6" dirty="0" smtClean="0">
                <a:latin typeface="Arial Unicode MS"/>
                <a:cs typeface="Arial Unicode MS"/>
              </a:rPr>
              <a:t>células,</a:t>
            </a:r>
            <a:r>
              <a:rPr lang="es-AR" sz="900" spc="125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hechas</a:t>
            </a:r>
            <a:r>
              <a:rPr lang="es-AR" sz="900" spc="75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de</a:t>
            </a:r>
            <a:r>
              <a:rPr lang="es-AR" sz="900" spc="75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silicio,</a:t>
            </a:r>
            <a:r>
              <a:rPr lang="es-AR" sz="900" spc="75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se</a:t>
            </a:r>
            <a:r>
              <a:rPr lang="es-AR" sz="900" spc="75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agrupan</a:t>
            </a:r>
            <a:r>
              <a:rPr lang="es-AR" sz="900" spc="75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en</a:t>
            </a:r>
            <a:r>
              <a:rPr lang="es-AR" sz="900" spc="79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un</a:t>
            </a:r>
            <a:r>
              <a:rPr lang="es-AR" sz="900" spc="75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módulo</a:t>
            </a:r>
            <a:r>
              <a:rPr lang="es-AR" sz="900" spc="75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fotovoltaico</a:t>
            </a:r>
            <a:r>
              <a:rPr lang="es-AR" sz="900" spc="75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cubierto</a:t>
            </a:r>
            <a:r>
              <a:rPr lang="es-AR" sz="900" spc="75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por</a:t>
            </a:r>
            <a:r>
              <a:rPr lang="es-AR" sz="900" spc="75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vidrio</a:t>
            </a:r>
            <a:r>
              <a:rPr lang="es-AR" sz="900" spc="79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(ver </a:t>
            </a:r>
            <a:r>
              <a:rPr lang="es-AR" sz="90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lang="es-AR" sz="900" spc="75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AR" sz="900" spc="-6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4.1</a:t>
            </a:r>
            <a:r>
              <a:rPr lang="es-AR" sz="900" spc="-6" dirty="0" smtClean="0">
                <a:latin typeface="Arial Unicode MS"/>
                <a:cs typeface="Arial Unicode MS"/>
              </a:rPr>
              <a:t>).</a:t>
            </a:r>
          </a:p>
          <a:p>
            <a:pPr marL="7936" marR="3174" indent="110311" algn="just">
              <a:spcBef>
                <a:spcPts val="6"/>
              </a:spcBef>
            </a:pPr>
            <a:r>
              <a:rPr lang="es-AR" sz="900" dirty="0" smtClean="0">
                <a:latin typeface="Arial Unicode MS"/>
                <a:cs typeface="Arial Unicode MS"/>
              </a:rPr>
              <a:t>La</a:t>
            </a:r>
            <a:r>
              <a:rPr lang="es-AR" sz="900" spc="43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luz</a:t>
            </a:r>
            <a:r>
              <a:rPr lang="es-AR" sz="900" spc="43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solar</a:t>
            </a:r>
            <a:r>
              <a:rPr lang="es-AR" sz="900" spc="43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es</a:t>
            </a:r>
            <a:r>
              <a:rPr lang="es-AR" sz="900" spc="43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absorbida</a:t>
            </a:r>
            <a:r>
              <a:rPr lang="es-AR" sz="900" spc="43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por</a:t>
            </a:r>
            <a:r>
              <a:rPr lang="es-AR" sz="900" spc="43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el</a:t>
            </a:r>
            <a:r>
              <a:rPr lang="es-AR" sz="900" spc="43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silicio</a:t>
            </a:r>
            <a:r>
              <a:rPr lang="es-AR" sz="900" spc="43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en</a:t>
            </a:r>
            <a:r>
              <a:rPr lang="es-AR" sz="900" spc="43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el</a:t>
            </a:r>
            <a:r>
              <a:rPr lang="es-AR" sz="900" spc="43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panel</a:t>
            </a:r>
            <a:r>
              <a:rPr lang="es-AR" sz="900" spc="47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fotovoltaico</a:t>
            </a:r>
            <a:r>
              <a:rPr lang="es-AR" sz="900" spc="43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y</a:t>
            </a:r>
            <a:r>
              <a:rPr lang="es-AR" sz="900" spc="43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el</a:t>
            </a:r>
            <a:r>
              <a:rPr lang="es-AR" sz="900" spc="43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panel</a:t>
            </a:r>
            <a:r>
              <a:rPr lang="es-AR" sz="900" spc="43" dirty="0" smtClean="0">
                <a:latin typeface="Arial Unicode MS"/>
                <a:cs typeface="Arial Unicode MS"/>
              </a:rPr>
              <a:t> </a:t>
            </a:r>
            <a:r>
              <a:rPr lang="es-AR" sz="900" spc="-6" dirty="0" smtClean="0">
                <a:latin typeface="Arial Unicode MS"/>
                <a:cs typeface="Arial Unicode MS"/>
              </a:rPr>
              <a:t>fotovoltaico</a:t>
            </a:r>
            <a:r>
              <a:rPr lang="es-AR" sz="900" dirty="0" smtClean="0">
                <a:latin typeface="Arial Unicode MS"/>
                <a:cs typeface="Arial Unicode MS"/>
              </a:rPr>
              <a:t> produce</a:t>
            </a:r>
            <a:r>
              <a:rPr lang="es-AR" sz="900" spc="79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una</a:t>
            </a:r>
            <a:r>
              <a:rPr lang="es-AR" sz="900" spc="79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corriente</a:t>
            </a:r>
            <a:r>
              <a:rPr lang="es-AR" sz="900" spc="79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continua.</a:t>
            </a:r>
            <a:r>
              <a:rPr lang="es-AR" sz="900" spc="79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La</a:t>
            </a:r>
            <a:r>
              <a:rPr lang="es-AR" sz="900" spc="79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corriente</a:t>
            </a:r>
            <a:r>
              <a:rPr lang="es-AR" sz="900" spc="79" dirty="0" smtClean="0">
                <a:latin typeface="Arial Unicode MS"/>
                <a:cs typeface="Arial Unicode MS"/>
              </a:rPr>
              <a:t> </a:t>
            </a:r>
            <a:r>
              <a:rPr lang="es-AR" sz="900" spc="-50" dirty="0" smtClean="0">
                <a:latin typeface="Arial Unicode MS"/>
                <a:cs typeface="Arial Unicode MS"/>
              </a:rPr>
              <a:t>CC</a:t>
            </a:r>
            <a:r>
              <a:rPr lang="es-AR" sz="900" spc="81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se</a:t>
            </a:r>
            <a:r>
              <a:rPr lang="es-AR" sz="900" spc="79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convierte</a:t>
            </a:r>
            <a:r>
              <a:rPr lang="es-AR" sz="900" spc="79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en</a:t>
            </a:r>
            <a:r>
              <a:rPr lang="es-AR" sz="900" spc="79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corriente</a:t>
            </a:r>
            <a:r>
              <a:rPr lang="es-AR" sz="900" spc="79" dirty="0" smtClean="0">
                <a:latin typeface="Arial Unicode MS"/>
                <a:cs typeface="Arial Unicode MS"/>
              </a:rPr>
              <a:t> </a:t>
            </a:r>
            <a:r>
              <a:rPr lang="es-AR" sz="900" spc="-31" dirty="0" smtClean="0">
                <a:latin typeface="Arial Unicode MS"/>
                <a:cs typeface="Arial Unicode MS"/>
              </a:rPr>
              <a:t>CA</a:t>
            </a:r>
            <a:r>
              <a:rPr lang="es-AR" sz="900" spc="79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mediante</a:t>
            </a:r>
            <a:r>
              <a:rPr lang="es-AR" sz="900" spc="81" dirty="0" smtClean="0">
                <a:latin typeface="Arial Unicode MS"/>
                <a:cs typeface="Arial Unicode MS"/>
              </a:rPr>
              <a:t> </a:t>
            </a:r>
            <a:r>
              <a:rPr lang="es-AR" sz="900" spc="-16" dirty="0" smtClean="0">
                <a:latin typeface="Arial Unicode MS"/>
                <a:cs typeface="Arial Unicode MS"/>
              </a:rPr>
              <a:t>un</a:t>
            </a:r>
            <a:r>
              <a:rPr lang="es-AR" sz="900" dirty="0" smtClean="0">
                <a:latin typeface="Arial Unicode MS"/>
                <a:cs typeface="Arial Unicode MS"/>
              </a:rPr>
              <a:t> inversor</a:t>
            </a:r>
            <a:r>
              <a:rPr lang="es-AR" sz="900" spc="41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como</a:t>
            </a:r>
            <a:r>
              <a:rPr lang="es-AR" sz="900" spc="41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se</a:t>
            </a:r>
            <a:r>
              <a:rPr lang="es-AR" sz="900" spc="41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muestra</a:t>
            </a:r>
            <a:r>
              <a:rPr lang="es-AR" sz="900" spc="41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en la </a:t>
            </a:r>
            <a:r>
              <a:rPr lang="es-AR" sz="90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lang="es-AR" sz="900" spc="41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4.1</a:t>
            </a:r>
            <a:r>
              <a:rPr lang="es-AR" sz="900" dirty="0" smtClean="0">
                <a:latin typeface="Arial Unicode MS"/>
                <a:cs typeface="Arial Unicode MS"/>
              </a:rPr>
              <a:t>.</a:t>
            </a:r>
            <a:r>
              <a:rPr lang="es-AR" sz="900" spc="41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La</a:t>
            </a:r>
            <a:r>
              <a:rPr lang="es-AR" sz="900" spc="43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energía</a:t>
            </a:r>
            <a:r>
              <a:rPr lang="es-AR" sz="900" spc="41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de</a:t>
            </a:r>
            <a:r>
              <a:rPr lang="es-AR" sz="900" spc="41" dirty="0" smtClean="0">
                <a:latin typeface="Arial Unicode MS"/>
                <a:cs typeface="Arial Unicode MS"/>
              </a:rPr>
              <a:t> </a:t>
            </a:r>
            <a:r>
              <a:rPr lang="es-AR" sz="900" spc="-31" dirty="0" smtClean="0">
                <a:latin typeface="Arial Unicode MS"/>
                <a:cs typeface="Arial Unicode MS"/>
              </a:rPr>
              <a:t>CA</a:t>
            </a:r>
            <a:r>
              <a:rPr lang="es-AR" sz="900" spc="41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se</a:t>
            </a:r>
            <a:r>
              <a:rPr lang="es-AR" sz="900" spc="41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inyecta</a:t>
            </a:r>
            <a:r>
              <a:rPr lang="es-AR" sz="900" spc="41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en</a:t>
            </a:r>
            <a:r>
              <a:rPr lang="es-AR" sz="900" spc="41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la</a:t>
            </a:r>
            <a:r>
              <a:rPr lang="es-AR" sz="900" spc="43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red</a:t>
            </a:r>
            <a:r>
              <a:rPr lang="es-AR" sz="900" spc="41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eléctrica.</a:t>
            </a:r>
            <a:r>
              <a:rPr lang="es-AR" sz="900" spc="41" dirty="0" smtClean="0">
                <a:latin typeface="Arial Unicode MS"/>
                <a:cs typeface="Arial Unicode MS"/>
              </a:rPr>
              <a:t> </a:t>
            </a:r>
            <a:r>
              <a:rPr lang="es-AR" sz="900" spc="-16" dirty="0" smtClean="0">
                <a:latin typeface="Arial Unicode MS"/>
                <a:cs typeface="Arial Unicode MS"/>
              </a:rPr>
              <a:t>La</a:t>
            </a:r>
            <a:r>
              <a:rPr lang="es-AR" sz="900" dirty="0" smtClean="0">
                <a:latin typeface="Arial Unicode MS"/>
                <a:cs typeface="Arial Unicode MS"/>
              </a:rPr>
              <a:t> energía</a:t>
            </a:r>
            <a:r>
              <a:rPr lang="es-AR" sz="900" spc="56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solar</a:t>
            </a:r>
            <a:r>
              <a:rPr lang="es-AR" sz="900" spc="56" dirty="0" smtClean="0">
                <a:latin typeface="Arial Unicode MS"/>
                <a:cs typeface="Arial Unicode MS"/>
              </a:rPr>
              <a:t> </a:t>
            </a:r>
            <a:r>
              <a:rPr lang="es-AR" sz="900" spc="-19" dirty="0" smtClean="0">
                <a:latin typeface="Arial Unicode MS"/>
                <a:cs typeface="Arial Unicode MS"/>
              </a:rPr>
              <a:t>DC</a:t>
            </a:r>
            <a:r>
              <a:rPr lang="es-AR" sz="900" spc="56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se</a:t>
            </a:r>
            <a:r>
              <a:rPr lang="es-AR" sz="900" spc="56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puede</a:t>
            </a:r>
            <a:r>
              <a:rPr lang="es-AR" sz="900" spc="56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almacenar</a:t>
            </a:r>
            <a:r>
              <a:rPr lang="es-AR" sz="900" spc="56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en</a:t>
            </a:r>
            <a:r>
              <a:rPr lang="es-AR" sz="900" spc="60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baterías</a:t>
            </a:r>
            <a:r>
              <a:rPr lang="es-AR" sz="900" spc="56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y</a:t>
            </a:r>
            <a:r>
              <a:rPr lang="es-AR" sz="900" spc="56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estas</a:t>
            </a:r>
            <a:r>
              <a:rPr lang="es-AR" sz="900" spc="56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baterías</a:t>
            </a:r>
            <a:r>
              <a:rPr lang="es-AR" sz="900" spc="56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suministran</a:t>
            </a:r>
            <a:r>
              <a:rPr lang="es-AR" sz="900" spc="56" dirty="0" smtClean="0">
                <a:latin typeface="Arial Unicode MS"/>
                <a:cs typeface="Arial Unicode MS"/>
              </a:rPr>
              <a:t> </a:t>
            </a:r>
            <a:r>
              <a:rPr lang="es-AR" sz="900" spc="-6" dirty="0" smtClean="0">
                <a:latin typeface="Arial Unicode MS"/>
                <a:cs typeface="Arial Unicode MS"/>
              </a:rPr>
              <a:t>cargas</a:t>
            </a:r>
            <a:r>
              <a:rPr lang="es-AR" sz="900" dirty="0" smtClean="0">
                <a:latin typeface="Arial Unicode MS"/>
                <a:cs typeface="Arial Unicode MS"/>
              </a:rPr>
              <a:t> cuando</a:t>
            </a:r>
            <a:r>
              <a:rPr lang="es-AR" sz="900" spc="50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no</a:t>
            </a:r>
            <a:r>
              <a:rPr lang="es-AR" sz="900" spc="53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hay</a:t>
            </a:r>
            <a:r>
              <a:rPr lang="es-AR" sz="900" spc="50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luz</a:t>
            </a:r>
            <a:r>
              <a:rPr lang="es-AR" sz="900" spc="53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por</a:t>
            </a:r>
            <a:r>
              <a:rPr lang="es-AR" sz="900" spc="53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la</a:t>
            </a:r>
            <a:r>
              <a:rPr lang="es-AR" sz="900" spc="50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noche</a:t>
            </a:r>
            <a:r>
              <a:rPr lang="es-AR" sz="900" spc="53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y</a:t>
            </a:r>
            <a:r>
              <a:rPr lang="es-AR" sz="900" spc="50" dirty="0" smtClean="0">
                <a:latin typeface="Arial Unicode MS"/>
                <a:cs typeface="Arial Unicode MS"/>
              </a:rPr>
              <a:t> </a:t>
            </a:r>
            <a:r>
              <a:rPr lang="es-AR" sz="900" spc="41" dirty="0" smtClean="0">
                <a:latin typeface="Arial Unicode MS"/>
                <a:cs typeface="Arial Unicode MS"/>
              </a:rPr>
              <a:t>/</a:t>
            </a:r>
            <a:r>
              <a:rPr lang="es-AR" sz="900" spc="53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o</a:t>
            </a:r>
            <a:r>
              <a:rPr lang="es-AR" sz="900" spc="53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cuando</a:t>
            </a:r>
            <a:r>
              <a:rPr lang="es-AR" sz="900" spc="50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están</a:t>
            </a:r>
            <a:r>
              <a:rPr lang="es-AR" sz="900" spc="53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completamente</a:t>
            </a:r>
            <a:r>
              <a:rPr lang="es-AR" sz="900" spc="50" dirty="0" smtClean="0">
                <a:latin typeface="Arial Unicode MS"/>
                <a:cs typeface="Arial Unicode MS"/>
              </a:rPr>
              <a:t> </a:t>
            </a:r>
            <a:r>
              <a:rPr lang="es-AR" sz="900" spc="-6" dirty="0" smtClean="0">
                <a:latin typeface="Arial Unicode MS"/>
                <a:cs typeface="Arial Unicode MS"/>
              </a:rPr>
              <a:t>cargadas. </a:t>
            </a:r>
            <a:r>
              <a:rPr lang="es-AR" sz="900" spc="-19" dirty="0" smtClean="0">
                <a:latin typeface="Arial Unicode MS"/>
                <a:cs typeface="Arial Unicode MS"/>
              </a:rPr>
              <a:t>El</a:t>
            </a:r>
            <a:r>
              <a:rPr lang="es-AR" sz="900" spc="62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sistema</a:t>
            </a:r>
            <a:r>
              <a:rPr lang="es-AR" sz="900" spc="66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funciona</a:t>
            </a:r>
            <a:r>
              <a:rPr lang="es-AR" sz="900" spc="66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para</a:t>
            </a:r>
            <a:r>
              <a:rPr lang="es-AR" sz="900" spc="66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suministrar</a:t>
            </a:r>
            <a:r>
              <a:rPr lang="es-AR" sz="900" spc="66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cargas</a:t>
            </a:r>
            <a:r>
              <a:rPr lang="es-AR" sz="900" spc="66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locales</a:t>
            </a:r>
            <a:r>
              <a:rPr lang="es-AR" sz="900" spc="62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e</a:t>
            </a:r>
            <a:r>
              <a:rPr lang="es-AR" sz="900" spc="66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inyectar</a:t>
            </a:r>
            <a:r>
              <a:rPr lang="es-AR" sz="900" spc="66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energía</a:t>
            </a:r>
            <a:r>
              <a:rPr lang="es-AR" sz="900" spc="66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excedente</a:t>
            </a:r>
            <a:r>
              <a:rPr lang="es-AR" sz="900" spc="66" dirty="0" smtClean="0">
                <a:latin typeface="Arial Unicode MS"/>
                <a:cs typeface="Arial Unicode MS"/>
              </a:rPr>
              <a:t> </a:t>
            </a:r>
            <a:r>
              <a:rPr lang="es-AR" sz="900" dirty="0" smtClean="0">
                <a:latin typeface="Arial Unicode MS"/>
                <a:cs typeface="Arial Unicode MS"/>
              </a:rPr>
              <a:t>a</a:t>
            </a:r>
            <a:r>
              <a:rPr lang="es-AR" sz="900" spc="66" dirty="0" smtClean="0">
                <a:latin typeface="Arial Unicode MS"/>
                <a:cs typeface="Arial Unicode MS"/>
              </a:rPr>
              <a:t> </a:t>
            </a:r>
            <a:r>
              <a:rPr lang="es-AR" sz="900" spc="-16" dirty="0" smtClean="0">
                <a:latin typeface="Arial Unicode MS"/>
                <a:cs typeface="Arial Unicode MS"/>
              </a:rPr>
              <a:t>la</a:t>
            </a:r>
            <a:r>
              <a:rPr lang="es-AR" sz="900" dirty="0" smtClean="0">
                <a:latin typeface="Arial Unicode MS"/>
                <a:cs typeface="Arial Unicode MS"/>
              </a:rPr>
              <a:t> </a:t>
            </a:r>
            <a:r>
              <a:rPr lang="es-AR" sz="900" spc="-12" dirty="0" smtClean="0">
                <a:latin typeface="Arial Unicode MS"/>
                <a:cs typeface="Arial Unicode MS"/>
              </a:rPr>
              <a:t>red.</a:t>
            </a:r>
            <a:endParaRPr lang="es-AR" sz="900" dirty="0" smtClean="0">
              <a:latin typeface="Arial Unicode MS"/>
              <a:cs typeface="Arial Unicode MS"/>
            </a:endParaRPr>
          </a:p>
          <a:p>
            <a:pPr algn="just">
              <a:lnSpc>
                <a:spcPts val="747"/>
              </a:lnSpc>
              <a:spcBef>
                <a:spcPts val="31"/>
              </a:spcBef>
            </a:pPr>
            <a:endParaRPr lang="es-ES" sz="857" dirty="0">
              <a:latin typeface="Arial Unicode MS"/>
              <a:cs typeface="Arial Unicode M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D7631-4714-422B-BAD4-DC9D1202AA3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949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936" algn="just"/>
            <a:r>
              <a:rPr lang="es-ES" sz="2400" b="1" dirty="0" smtClean="0">
                <a:latin typeface="Arial Unicode MS"/>
                <a:cs typeface="Arial Unicode MS"/>
              </a:rPr>
              <a:t>4.3.3.2</a:t>
            </a:r>
            <a:r>
              <a:rPr lang="es-ES" sz="2400" b="1" spc="16" dirty="0" smtClean="0"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latin typeface="Arial Unicode MS"/>
                <a:cs typeface="Arial Unicode MS"/>
              </a:rPr>
              <a:t>Energía</a:t>
            </a:r>
            <a:r>
              <a:rPr lang="es-ES" sz="2400" b="1" spc="19" dirty="0" smtClean="0">
                <a:latin typeface="Arial Unicode MS"/>
                <a:cs typeface="Arial Unicode MS"/>
              </a:rPr>
              <a:t> </a:t>
            </a:r>
            <a:r>
              <a:rPr lang="es-ES" sz="2400" b="1" spc="-6" dirty="0" smtClean="0">
                <a:latin typeface="Arial Unicode MS"/>
                <a:cs typeface="Arial Unicode MS"/>
              </a:rPr>
              <a:t>eólica</a:t>
            </a:r>
          </a:p>
          <a:p>
            <a:pPr marL="7936" algn="just"/>
            <a:endParaRPr lang="es-ES" sz="2400" dirty="0" smtClean="0">
              <a:latin typeface="Arial Unicode MS"/>
              <a:cs typeface="Arial Unicode MS"/>
            </a:endParaRPr>
          </a:p>
          <a:p>
            <a:pPr marL="7936" marR="83725" algn="just">
              <a:spcBef>
                <a:spcPts val="166"/>
              </a:spcBef>
            </a:pPr>
            <a:r>
              <a:rPr lang="es-ES" sz="2400" spc="-6" dirty="0" smtClean="0">
                <a:latin typeface="Arial Unicode MS"/>
                <a:cs typeface="Arial Unicode MS"/>
              </a:rPr>
              <a:t>Esta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forma</a:t>
            </a:r>
            <a:r>
              <a:rPr lang="es-ES" sz="2400" spc="7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7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fuente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7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energía</a:t>
            </a:r>
            <a:r>
              <a:rPr lang="es-ES" sz="2400" spc="7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utiliza</a:t>
            </a:r>
            <a:r>
              <a:rPr lang="es-ES" sz="2400" spc="7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energía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eólica</a:t>
            </a:r>
            <a:r>
              <a:rPr lang="es-ES" sz="2400" spc="7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7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generar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electricidad</a:t>
            </a:r>
            <a:r>
              <a:rPr lang="es-ES" sz="2400" spc="79" dirty="0" smtClean="0">
                <a:latin typeface="Arial Unicode MS"/>
                <a:cs typeface="Arial Unicode MS"/>
              </a:rPr>
              <a:t> </a:t>
            </a:r>
            <a:r>
              <a:rPr lang="es-ES" sz="2400" spc="-31" dirty="0" smtClean="0">
                <a:latin typeface="Arial Unicode MS"/>
                <a:cs typeface="Arial Unicode MS"/>
              </a:rPr>
              <a:t>(</a:t>
            </a:r>
            <a:r>
              <a:rPr lang="es-ES" sz="24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lang="es-ES" sz="2400" spc="6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ES" sz="2400" spc="-6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4.2</a:t>
            </a:r>
            <a:r>
              <a:rPr lang="es-ES" sz="2400" spc="-6" dirty="0" smtClean="0">
                <a:latin typeface="Arial Unicode MS"/>
                <a:cs typeface="Arial Unicode MS"/>
              </a:rPr>
              <a:t>).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marL="7936" marR="13095" indent="110311" algn="just">
              <a:spcBef>
                <a:spcPts val="47"/>
              </a:spcBef>
            </a:pPr>
            <a:r>
              <a:rPr lang="es-ES" sz="2400" spc="-19" dirty="0" smtClean="0">
                <a:latin typeface="Arial Unicode MS"/>
                <a:cs typeface="Arial Unicode MS"/>
              </a:rPr>
              <a:t>El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generador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utilizado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parque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eólico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generador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inducción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spc="-6" dirty="0" smtClean="0">
                <a:latin typeface="Arial Unicode MS"/>
                <a:cs typeface="Arial Unicode MS"/>
              </a:rPr>
              <a:t>doble</a:t>
            </a:r>
            <a:r>
              <a:rPr lang="es-ES" sz="2400" dirty="0" smtClean="0">
                <a:latin typeface="Arial Unicode MS"/>
                <a:cs typeface="Arial Unicode MS"/>
              </a:rPr>
              <a:t> alimentación.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spc="-6" dirty="0" smtClean="0">
                <a:latin typeface="Arial Unicode MS"/>
                <a:cs typeface="Arial Unicode MS"/>
              </a:rPr>
              <a:t>Este</a:t>
            </a:r>
            <a:r>
              <a:rPr lang="es-ES" sz="2400" spc="8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tipo</a:t>
            </a:r>
            <a:r>
              <a:rPr lang="es-ES" sz="2400" spc="7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generador</a:t>
            </a:r>
            <a:r>
              <a:rPr lang="es-ES" sz="2400" spc="8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no</a:t>
            </a:r>
            <a:r>
              <a:rPr lang="es-ES" sz="2400" spc="7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puede</a:t>
            </a:r>
            <a:r>
              <a:rPr lang="es-ES" sz="2400" spc="8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proporcionar</a:t>
            </a:r>
            <a:r>
              <a:rPr lang="es-ES" sz="2400" spc="7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8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8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red</a:t>
            </a:r>
            <a:r>
              <a:rPr lang="es-ES" sz="2400" spc="7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eléctrica</a:t>
            </a:r>
            <a:r>
              <a:rPr lang="es-ES" sz="2400" spc="8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voltaje</a:t>
            </a:r>
            <a:r>
              <a:rPr lang="es-ES" sz="2400" spc="81" dirty="0" smtClean="0">
                <a:latin typeface="Arial Unicode MS"/>
                <a:cs typeface="Arial Unicode MS"/>
              </a:rPr>
              <a:t> </a:t>
            </a:r>
            <a:r>
              <a:rPr lang="es-ES" sz="2400" spc="-31" dirty="0" smtClean="0">
                <a:latin typeface="Arial Unicode MS"/>
                <a:cs typeface="Arial Unicode MS"/>
              </a:rPr>
              <a:t>y</a:t>
            </a:r>
            <a:r>
              <a:rPr lang="es-ES" sz="2400" dirty="0" smtClean="0">
                <a:latin typeface="Arial Unicode MS"/>
                <a:cs typeface="Arial Unicode MS"/>
              </a:rPr>
              <a:t> frecuencia</a:t>
            </a:r>
            <a:r>
              <a:rPr lang="es-ES" sz="2400" spc="4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fijos</a:t>
            </a:r>
            <a:r>
              <a:rPr lang="es-ES" sz="2400" spc="4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sin</a:t>
            </a:r>
            <a:r>
              <a:rPr lang="es-ES" sz="2400" spc="4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4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uso</a:t>
            </a:r>
            <a:r>
              <a:rPr lang="es-ES" sz="2400" spc="4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4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43" dirty="0" smtClean="0">
                <a:latin typeface="Arial Unicode MS"/>
                <a:cs typeface="Arial Unicode MS"/>
              </a:rPr>
              <a:t> </a:t>
            </a:r>
            <a:r>
              <a:rPr lang="es-ES" sz="2400" spc="-6" dirty="0" smtClean="0">
                <a:latin typeface="Arial Unicode MS"/>
                <a:cs typeface="Arial Unicode MS"/>
              </a:rPr>
              <a:t>controlador.</a:t>
            </a:r>
          </a:p>
          <a:p>
            <a:pPr marL="7936" marR="13095" indent="110311" algn="just">
              <a:spcBef>
                <a:spcPts val="47"/>
              </a:spcBef>
            </a:pPr>
            <a:endParaRPr lang="es-ES" sz="2400" spc="-6" dirty="0" smtClean="0">
              <a:latin typeface="Arial Unicode MS"/>
              <a:cs typeface="Arial Unicode MS"/>
            </a:endParaRPr>
          </a:p>
          <a:p>
            <a:pPr marL="7936" algn="just">
              <a:spcBef>
                <a:spcPts val="62"/>
              </a:spcBef>
            </a:pPr>
            <a:r>
              <a:rPr lang="es-ES" sz="2400" b="1" dirty="0" smtClean="0">
                <a:latin typeface="Arial Unicode MS"/>
                <a:cs typeface="Arial Unicode MS"/>
              </a:rPr>
              <a:t>4.3.3.2.1</a:t>
            </a:r>
            <a:r>
              <a:rPr lang="es-ES" sz="2400" b="1" spc="47" dirty="0" smtClean="0"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latin typeface="Arial Unicode MS"/>
                <a:cs typeface="Arial Unicode MS"/>
              </a:rPr>
              <a:t>Zonas</a:t>
            </a:r>
            <a:r>
              <a:rPr lang="es-ES" sz="2400" b="1" spc="50" dirty="0" smtClean="0"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latin typeface="Arial Unicode MS"/>
                <a:cs typeface="Arial Unicode MS"/>
              </a:rPr>
              <a:t>de</a:t>
            </a:r>
            <a:r>
              <a:rPr lang="es-ES" sz="2400" b="1" spc="50" dirty="0" smtClean="0"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latin typeface="Arial Unicode MS"/>
                <a:cs typeface="Arial Unicode MS"/>
              </a:rPr>
              <a:t>protección</a:t>
            </a:r>
            <a:r>
              <a:rPr lang="es-ES" sz="2400" b="1" spc="47" dirty="0" smtClean="0"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latin typeface="Arial Unicode MS"/>
                <a:cs typeface="Arial Unicode MS"/>
              </a:rPr>
              <a:t>del</a:t>
            </a:r>
            <a:r>
              <a:rPr lang="es-ES" sz="2400" b="1" spc="50" dirty="0" smtClean="0"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latin typeface="Arial Unicode MS"/>
                <a:cs typeface="Arial Unicode MS"/>
              </a:rPr>
              <a:t>sistema</a:t>
            </a:r>
            <a:r>
              <a:rPr lang="es-ES" sz="2400" b="1" spc="50" dirty="0" smtClean="0"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latin typeface="Arial Unicode MS"/>
                <a:cs typeface="Arial Unicode MS"/>
              </a:rPr>
              <a:t>de</a:t>
            </a:r>
            <a:r>
              <a:rPr lang="es-ES" sz="2400" b="1" spc="50" dirty="0" smtClean="0"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latin typeface="Arial Unicode MS"/>
                <a:cs typeface="Arial Unicode MS"/>
              </a:rPr>
              <a:t>energía</a:t>
            </a:r>
            <a:r>
              <a:rPr lang="es-ES" sz="2400" b="1" spc="47" dirty="0" smtClean="0"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latin typeface="Arial Unicode MS"/>
                <a:cs typeface="Arial Unicode MS"/>
              </a:rPr>
              <a:t>de</a:t>
            </a:r>
            <a:r>
              <a:rPr lang="es-ES" sz="2400" b="1" spc="50" dirty="0" smtClean="0"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latin typeface="Arial Unicode MS"/>
                <a:cs typeface="Arial Unicode MS"/>
              </a:rPr>
              <a:t>la</a:t>
            </a:r>
            <a:r>
              <a:rPr lang="es-ES" sz="2400" b="1" spc="50" dirty="0" smtClean="0"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latin typeface="Arial Unicode MS"/>
                <a:cs typeface="Arial Unicode MS"/>
              </a:rPr>
              <a:t>turbina</a:t>
            </a:r>
            <a:r>
              <a:rPr lang="es-ES" sz="2400" b="1" spc="50" dirty="0" smtClean="0">
                <a:latin typeface="Arial Unicode MS"/>
                <a:cs typeface="Arial Unicode MS"/>
              </a:rPr>
              <a:t> </a:t>
            </a:r>
            <a:r>
              <a:rPr lang="es-ES" sz="2400" b="1" spc="-6" dirty="0" smtClean="0">
                <a:latin typeface="Arial Unicode MS"/>
                <a:cs typeface="Arial Unicode MS"/>
              </a:rPr>
              <a:t>eólica</a:t>
            </a:r>
            <a:endParaRPr lang="es-ES" sz="2400" b="1" dirty="0" smtClean="0">
              <a:latin typeface="Arial Unicode MS"/>
              <a:cs typeface="Arial Unicode MS"/>
            </a:endParaRPr>
          </a:p>
          <a:p>
            <a:pPr marL="7936" marR="23015" algn="just">
              <a:spcBef>
                <a:spcPts val="187"/>
              </a:spcBef>
            </a:pPr>
            <a:r>
              <a:rPr lang="es-ES" sz="2400" dirty="0" smtClean="0">
                <a:latin typeface="Arial Unicode MS"/>
                <a:cs typeface="Arial Unicode MS"/>
              </a:rPr>
              <a:t>Como</a:t>
            </a:r>
            <a:r>
              <a:rPr lang="es-ES" sz="2400" spc="3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3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muestra</a:t>
            </a:r>
            <a:r>
              <a:rPr lang="es-ES" sz="2400" spc="3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4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lang="es-ES" sz="2400" spc="37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4.2</a:t>
            </a:r>
            <a:r>
              <a:rPr lang="es-ES" sz="2400" spc="37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hay</a:t>
            </a:r>
            <a:r>
              <a:rPr lang="es-ES" sz="2400" spc="3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dos</a:t>
            </a:r>
            <a:r>
              <a:rPr lang="es-ES" sz="2400" spc="4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zonas</a:t>
            </a:r>
            <a:r>
              <a:rPr lang="es-ES" sz="2400" spc="3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3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protección</a:t>
            </a:r>
            <a:r>
              <a:rPr lang="es-ES" sz="2400" spc="3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4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3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sistema</a:t>
            </a:r>
            <a:r>
              <a:rPr lang="es-ES" sz="2400" spc="3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3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energía</a:t>
            </a:r>
            <a:r>
              <a:rPr lang="es-ES" sz="2400" spc="4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37" dirty="0" smtClean="0">
                <a:latin typeface="Arial Unicode MS"/>
                <a:cs typeface="Arial Unicode MS"/>
              </a:rPr>
              <a:t> </a:t>
            </a:r>
            <a:r>
              <a:rPr lang="es-ES" sz="2400" spc="-16" dirty="0" smtClean="0">
                <a:latin typeface="Arial Unicode MS"/>
                <a:cs typeface="Arial Unicode MS"/>
              </a:rPr>
              <a:t>la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turbina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eólica.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primera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zona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protección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zona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generador,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incluye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spc="-16" dirty="0" smtClean="0">
                <a:latin typeface="Arial Unicode MS"/>
                <a:cs typeface="Arial Unicode MS"/>
              </a:rPr>
              <a:t>las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siguientes</a:t>
            </a:r>
            <a:r>
              <a:rPr lang="es-ES" sz="2400" spc="107" dirty="0" smtClean="0">
                <a:latin typeface="Arial Unicode MS"/>
                <a:cs typeface="Arial Unicode MS"/>
              </a:rPr>
              <a:t> </a:t>
            </a:r>
            <a:r>
              <a:rPr lang="es-ES" sz="2400" spc="-6" dirty="0" smtClean="0">
                <a:latin typeface="Arial Unicode MS"/>
                <a:cs typeface="Arial Unicode MS"/>
              </a:rPr>
              <a:t>protecciones: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marL="514350" marR="115867" indent="-514350" algn="just">
              <a:spcBef>
                <a:spcPts val="369"/>
              </a:spcBef>
              <a:buFont typeface="+mj-lt"/>
              <a:buAutoNum type="arabicPeriod"/>
              <a:tabLst>
                <a:tab pos="64679" algn="l"/>
              </a:tabLst>
            </a:pP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Protección</a:t>
            </a:r>
            <a:r>
              <a:rPr lang="es-ES" sz="24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4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generador:</a:t>
            </a:r>
            <a:r>
              <a:rPr lang="es-ES" sz="24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incluye</a:t>
            </a:r>
            <a:r>
              <a:rPr lang="es-ES" sz="24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protección</a:t>
            </a:r>
            <a:r>
              <a:rPr lang="es-ES" sz="24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4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sub</a:t>
            </a:r>
            <a:r>
              <a:rPr lang="es-ES" sz="24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spc="3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/</a:t>
            </a:r>
            <a:r>
              <a:rPr lang="es-ES" sz="24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sobre</a:t>
            </a:r>
            <a:r>
              <a:rPr lang="es-ES" sz="24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voltaje,</a:t>
            </a:r>
            <a:r>
              <a:rPr lang="es-ES" sz="24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protección</a:t>
            </a:r>
            <a:r>
              <a:rPr lang="es-ES" sz="24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4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sub</a:t>
            </a:r>
            <a:r>
              <a:rPr lang="es-ES" sz="24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spc="3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/</a:t>
            </a:r>
            <a:r>
              <a:rPr lang="es-ES" sz="24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sobre</a:t>
            </a:r>
            <a:r>
              <a:rPr lang="es-ES" sz="2400" b="1" spc="12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frecuencia</a:t>
            </a:r>
            <a:r>
              <a:rPr lang="es-ES" sz="2400" b="1" spc="6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400" b="1" spc="7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detectores</a:t>
            </a:r>
            <a:r>
              <a:rPr lang="es-ES" sz="2400" b="1" spc="7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400" b="1" spc="7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temperatura</a:t>
            </a:r>
            <a:r>
              <a:rPr lang="es-ES" sz="2400" b="1" spc="7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400" b="1" spc="7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resistencia</a:t>
            </a:r>
            <a:r>
              <a:rPr lang="es-ES" sz="2400" b="1" spc="7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400" b="1" spc="7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generador.</a:t>
            </a:r>
          </a:p>
          <a:p>
            <a:pPr marL="522286" indent="-514350" algn="just">
              <a:spcBef>
                <a:spcPts val="229"/>
              </a:spcBef>
              <a:buFont typeface="+mj-lt"/>
              <a:buAutoNum type="arabicPeriod"/>
              <a:tabLst>
                <a:tab pos="69043" algn="l"/>
              </a:tabLst>
            </a:pP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Protección</a:t>
            </a:r>
            <a:r>
              <a:rPr lang="es-ES" sz="2400" b="1" spc="9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400" b="1" spc="9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transformador</a:t>
            </a:r>
            <a:r>
              <a:rPr lang="es-ES" sz="2400" b="1" spc="9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elevador</a:t>
            </a:r>
            <a:r>
              <a:rPr lang="es-ES" sz="2400" b="1" spc="9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400" b="1" spc="9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generador:</a:t>
            </a:r>
            <a:r>
              <a:rPr lang="es-ES" sz="2400" b="1" spc="9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incluye</a:t>
            </a:r>
            <a:r>
              <a:rPr lang="es-ES" sz="2400" b="1" spc="9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los</a:t>
            </a:r>
            <a:r>
              <a:rPr lang="es-ES" sz="2400" b="1" spc="9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fusibles</a:t>
            </a:r>
            <a:r>
              <a:rPr lang="es-ES" sz="2400" b="1" spc="9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primarios.</a:t>
            </a:r>
            <a:endParaRPr lang="es-ES" sz="24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522286" indent="-514350" algn="just">
              <a:spcBef>
                <a:spcPts val="191"/>
              </a:spcBef>
              <a:buFont typeface="+mj-lt"/>
              <a:buAutoNum type="arabicPeriod"/>
              <a:tabLst>
                <a:tab pos="73409" algn="l"/>
              </a:tabLst>
            </a:pP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Protección</a:t>
            </a:r>
            <a:r>
              <a:rPr lang="es-ES" sz="2400" b="1" spc="9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400" b="1" spc="9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interruptor</a:t>
            </a:r>
            <a:r>
              <a:rPr lang="es-ES" sz="2400" b="1" spc="9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spc="-1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(CB):</a:t>
            </a:r>
            <a:r>
              <a:rPr lang="es-ES" sz="2400" b="1" spc="9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incluye</a:t>
            </a:r>
            <a:r>
              <a:rPr lang="es-ES" sz="2400" b="1" spc="9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protección</a:t>
            </a:r>
            <a:r>
              <a:rPr lang="es-ES" sz="2400" b="1" spc="9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contra</a:t>
            </a:r>
            <a:r>
              <a:rPr lang="es-ES" sz="2400" b="1" spc="9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spc="-6" dirty="0" err="1" smtClean="0">
                <a:solidFill>
                  <a:srgbClr val="0070C0"/>
                </a:solidFill>
                <a:latin typeface="Arial Unicode MS"/>
                <a:cs typeface="Arial Unicode MS"/>
              </a:rPr>
              <a:t>sobrecorriente</a:t>
            </a:r>
            <a:r>
              <a:rPr lang="es-ES" sz="24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.</a:t>
            </a:r>
            <a:endParaRPr lang="es-ES" sz="24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7936" marR="5555" indent="110311" algn="just">
              <a:spcBef>
                <a:spcPts val="379"/>
              </a:spcBef>
            </a:pP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segunda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zona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protección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zona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alimentación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colector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incluye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spc="-16" dirty="0" smtClean="0">
                <a:latin typeface="Arial Unicode MS"/>
                <a:cs typeface="Arial Unicode MS"/>
              </a:rPr>
              <a:t>las</a:t>
            </a:r>
            <a:r>
              <a:rPr lang="es-ES" sz="2400" dirty="0" smtClean="0">
                <a:latin typeface="Arial Unicode MS"/>
                <a:cs typeface="Arial Unicode MS"/>
              </a:rPr>
              <a:t> siguientes</a:t>
            </a:r>
            <a:r>
              <a:rPr lang="es-ES" sz="2400" spc="116" dirty="0" smtClean="0">
                <a:latin typeface="Arial Unicode MS"/>
                <a:cs typeface="Arial Unicode MS"/>
              </a:rPr>
              <a:t> </a:t>
            </a:r>
            <a:r>
              <a:rPr lang="es-ES" sz="2400" spc="-6" dirty="0" smtClean="0">
                <a:latin typeface="Arial Unicode MS"/>
                <a:cs typeface="Arial Unicode MS"/>
              </a:rPr>
              <a:t>protecciones: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algn="just">
              <a:spcBef>
                <a:spcPts val="47"/>
              </a:spcBef>
            </a:pPr>
            <a:endParaRPr lang="es-ES" sz="2400" dirty="0" smtClean="0">
              <a:latin typeface="Arial Unicode MS"/>
              <a:cs typeface="Arial Unicode MS"/>
            </a:endParaRPr>
          </a:p>
          <a:p>
            <a:pPr marL="522286" indent="-514350" algn="just">
              <a:buFont typeface="+mj-lt"/>
              <a:buAutoNum type="arabicPeriod"/>
              <a:tabLst>
                <a:tab pos="69043" algn="l"/>
              </a:tabLst>
            </a:pP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Protección</a:t>
            </a:r>
            <a:r>
              <a:rPr lang="es-ES" sz="2400" b="1" spc="11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alimentador</a:t>
            </a:r>
            <a:r>
              <a:rPr lang="es-ES" sz="2400" b="1" spc="12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colector:</a:t>
            </a:r>
            <a:r>
              <a:rPr lang="es-ES" sz="2400" b="1" spc="12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incluye</a:t>
            </a:r>
            <a:r>
              <a:rPr lang="es-ES" sz="2400" b="1" spc="12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protección</a:t>
            </a:r>
            <a:r>
              <a:rPr lang="es-ES" sz="2400" b="1" spc="12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contra</a:t>
            </a:r>
            <a:r>
              <a:rPr lang="es-ES" sz="2400" b="1" spc="11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spc="-6" dirty="0" err="1" smtClean="0">
                <a:solidFill>
                  <a:srgbClr val="0070C0"/>
                </a:solidFill>
                <a:latin typeface="Arial Unicode MS"/>
                <a:cs typeface="Arial Unicode MS"/>
              </a:rPr>
              <a:t>sobrecorriente</a:t>
            </a:r>
            <a:r>
              <a:rPr lang="es-ES" sz="24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.</a:t>
            </a:r>
            <a:endParaRPr lang="es-ES" sz="24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514350" marR="3174" indent="-514350" algn="just">
              <a:spcBef>
                <a:spcPts val="10"/>
              </a:spcBef>
              <a:buFont typeface="+mj-lt"/>
              <a:buAutoNum type="arabicPeriod"/>
              <a:tabLst>
                <a:tab pos="73409" algn="l"/>
              </a:tabLst>
            </a:pP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Protecciones</a:t>
            </a:r>
            <a:r>
              <a:rPr lang="es-ES" sz="2400" b="1" spc="10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colector</a:t>
            </a:r>
            <a:r>
              <a:rPr lang="es-ES" sz="2400" b="1" spc="10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err="1" smtClean="0">
                <a:solidFill>
                  <a:srgbClr val="0070C0"/>
                </a:solidFill>
                <a:latin typeface="Arial Unicode MS"/>
                <a:cs typeface="Arial Unicode MS"/>
              </a:rPr>
              <a:t>colector</a:t>
            </a:r>
            <a:r>
              <a:rPr lang="es-ES" sz="2400" b="1" spc="10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400" b="1" spc="10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transformador</a:t>
            </a:r>
            <a:r>
              <a:rPr lang="es-ES" sz="2400" b="1" spc="10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elevador</a:t>
            </a:r>
            <a:r>
              <a:rPr lang="es-ES" sz="2400" b="1" spc="10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principal:</a:t>
            </a:r>
            <a:r>
              <a:rPr lang="es-ES" sz="2400" b="1" spc="10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esta</a:t>
            </a:r>
            <a:r>
              <a:rPr lang="es-ES" sz="2400" b="1" spc="10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protección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cuenta</a:t>
            </a:r>
            <a:r>
              <a:rPr lang="es-ES" sz="2400" b="1" spc="8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con</a:t>
            </a:r>
            <a:r>
              <a:rPr lang="es-ES" sz="2400" b="1" spc="9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relé</a:t>
            </a:r>
            <a:r>
              <a:rPr lang="es-ES" sz="2400" b="1" spc="9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numérico</a:t>
            </a:r>
            <a:r>
              <a:rPr lang="es-ES" sz="2400" b="1" spc="9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con</a:t>
            </a:r>
            <a:r>
              <a:rPr lang="es-ES" sz="2400" b="1" spc="9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relé</a:t>
            </a:r>
            <a:r>
              <a:rPr lang="es-ES" sz="2400" b="1" spc="9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diferencial</a:t>
            </a:r>
            <a:r>
              <a:rPr lang="es-ES" sz="2400" b="1" spc="9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400" b="1" spc="9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transformador,</a:t>
            </a:r>
            <a:r>
              <a:rPr lang="es-ES" sz="2400" b="1" spc="9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relé</a:t>
            </a:r>
            <a:r>
              <a:rPr lang="es-ES" sz="2400" b="1" spc="9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spc="-1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err="1" smtClean="0">
                <a:solidFill>
                  <a:srgbClr val="0070C0"/>
                </a:solidFill>
                <a:latin typeface="Arial Unicode MS"/>
                <a:cs typeface="Arial Unicode MS"/>
              </a:rPr>
              <a:t>sobrecorriente</a:t>
            </a:r>
            <a:r>
              <a:rPr lang="es-ES" sz="2400" b="1" spc="8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400" b="1" spc="9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respaldo</a:t>
            </a:r>
            <a:r>
              <a:rPr lang="es-ES" sz="2400" b="1" spc="9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400" b="1" spc="8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protección</a:t>
            </a:r>
            <a:r>
              <a:rPr lang="es-ES" sz="2400" b="1" spc="9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diferencial</a:t>
            </a:r>
            <a:r>
              <a:rPr lang="es-ES" sz="2400" b="1" spc="9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400" b="1" spc="8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colector</a:t>
            </a:r>
            <a:r>
              <a:rPr lang="es-ES" sz="2400" b="1" spc="9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err="1" smtClean="0">
                <a:solidFill>
                  <a:srgbClr val="0070C0"/>
                </a:solidFill>
                <a:latin typeface="Arial Unicode MS"/>
                <a:cs typeface="Arial Unicode MS"/>
              </a:rPr>
              <a:t>colector</a:t>
            </a:r>
            <a:r>
              <a:rPr lang="es-ES" sz="2400" b="1" spc="9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con</a:t>
            </a:r>
            <a:r>
              <a:rPr lang="es-ES" sz="2400" b="1" spc="8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relé</a:t>
            </a:r>
            <a:r>
              <a:rPr lang="es-ES" sz="2400" b="1" spc="9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spc="-1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falla</a:t>
            </a:r>
            <a:r>
              <a:rPr lang="es-ES" sz="2400" b="1" spc="3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400" b="1" spc="3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interruptor.</a:t>
            </a:r>
            <a:endParaRPr lang="es-ES" sz="24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7936" marR="67457" indent="110311" algn="just">
              <a:spcBef>
                <a:spcPts val="397"/>
              </a:spcBef>
            </a:pPr>
            <a:r>
              <a:rPr lang="es-ES" sz="2400" dirty="0" smtClean="0">
                <a:latin typeface="Arial Unicode MS"/>
                <a:cs typeface="Arial Unicode MS"/>
              </a:rPr>
              <a:t>Por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último,</a:t>
            </a:r>
            <a:r>
              <a:rPr lang="es-ES" sz="2400" spc="7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también</a:t>
            </a:r>
            <a:r>
              <a:rPr lang="es-ES" sz="2400" spc="7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necesitamos</a:t>
            </a:r>
            <a:r>
              <a:rPr lang="es-ES" sz="2400" spc="7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protección</a:t>
            </a:r>
            <a:r>
              <a:rPr lang="es-ES" sz="2400" spc="7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7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zona</a:t>
            </a:r>
            <a:r>
              <a:rPr lang="es-ES" sz="2400" spc="7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7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7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red.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spc="-16" dirty="0" smtClean="0">
                <a:latin typeface="Arial Unicode MS"/>
                <a:cs typeface="Arial Unicode MS"/>
              </a:rPr>
              <a:t>El </a:t>
            </a:r>
            <a:r>
              <a:rPr lang="es-ES" sz="2400" dirty="0" smtClean="0">
                <a:latin typeface="Arial Unicode MS"/>
                <a:cs typeface="Arial Unicode MS"/>
              </a:rPr>
              <a:t>nivel</a:t>
            </a:r>
            <a:r>
              <a:rPr lang="es-ES" sz="2400" spc="4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protección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esta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zona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depende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si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conexión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alta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spc="-31" dirty="0" smtClean="0">
                <a:latin typeface="Arial Unicode MS"/>
                <a:cs typeface="Arial Unicode MS"/>
              </a:rPr>
              <a:t>o</a:t>
            </a:r>
            <a:r>
              <a:rPr lang="es-ES" sz="2400" dirty="0" smtClean="0">
                <a:latin typeface="Arial Unicode MS"/>
                <a:cs typeface="Arial Unicode MS"/>
              </a:rPr>
              <a:t> media</a:t>
            </a:r>
            <a:r>
              <a:rPr lang="es-ES" sz="2400" spc="94" dirty="0" smtClean="0">
                <a:latin typeface="Arial Unicode MS"/>
                <a:cs typeface="Arial Unicode MS"/>
              </a:rPr>
              <a:t> </a:t>
            </a:r>
            <a:r>
              <a:rPr lang="es-ES" sz="2400" spc="-6" dirty="0" smtClean="0">
                <a:latin typeface="Arial Unicode MS"/>
                <a:cs typeface="Arial Unicode MS"/>
              </a:rPr>
              <a:t>tensión.</a:t>
            </a:r>
            <a:endParaRPr lang="es-ES" sz="2400" dirty="0" smtClean="0">
              <a:latin typeface="Arial Unicode MS"/>
              <a:cs typeface="Arial Unicode MS"/>
            </a:endParaRP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D7631-4714-422B-BAD4-DC9D1202AA3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522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Bef>
                <a:spcPts val="34"/>
              </a:spcBef>
            </a:pPr>
            <a:endParaRPr lang="es-ES" sz="2400" dirty="0" smtClean="0">
              <a:latin typeface="Arial Unicode MS"/>
              <a:cs typeface="Arial Unicode MS"/>
            </a:endParaRPr>
          </a:p>
          <a:p>
            <a:pPr marL="7936" algn="just"/>
            <a:r>
              <a:rPr lang="es-ES" sz="2400" b="1" dirty="0" smtClean="0">
                <a:latin typeface="Arial Unicode MS"/>
                <a:cs typeface="Arial Unicode MS"/>
              </a:rPr>
              <a:t>4.3.3.3</a:t>
            </a:r>
            <a:r>
              <a:rPr lang="es-ES" sz="2400" b="1" spc="19" dirty="0" smtClean="0"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latin typeface="Arial Unicode MS"/>
                <a:cs typeface="Arial Unicode MS"/>
              </a:rPr>
              <a:t>Energía</a:t>
            </a:r>
            <a:r>
              <a:rPr lang="es-ES" sz="2400" b="1" spc="19" dirty="0" smtClean="0">
                <a:latin typeface="Arial Unicode MS"/>
                <a:cs typeface="Arial Unicode MS"/>
              </a:rPr>
              <a:t> </a:t>
            </a:r>
            <a:r>
              <a:rPr lang="es-ES" sz="2400" b="1" spc="-6" dirty="0" smtClean="0">
                <a:latin typeface="Arial Unicode MS"/>
                <a:cs typeface="Arial Unicode MS"/>
              </a:rPr>
              <a:t>geotérmica</a:t>
            </a:r>
          </a:p>
          <a:p>
            <a:pPr marL="7936" algn="just"/>
            <a:endParaRPr lang="es-ES" sz="2400" dirty="0" smtClean="0">
              <a:latin typeface="Arial Unicode MS"/>
              <a:cs typeface="Arial Unicode MS"/>
            </a:endParaRPr>
          </a:p>
          <a:p>
            <a:pPr marL="7936" marR="180943" algn="just">
              <a:spcBef>
                <a:spcPts val="175"/>
              </a:spcBef>
            </a:pP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8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energía</a:t>
            </a:r>
            <a:r>
              <a:rPr lang="es-ES" sz="2400" spc="88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geotérmica</a:t>
            </a:r>
            <a:r>
              <a:rPr lang="es-ES" sz="2400" spc="8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utiliza</a:t>
            </a:r>
            <a:r>
              <a:rPr lang="es-ES" sz="2400" spc="88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8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calor</a:t>
            </a:r>
            <a:r>
              <a:rPr lang="es-ES" sz="2400" spc="88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enterrado</a:t>
            </a:r>
            <a:r>
              <a:rPr lang="es-ES" sz="2400" spc="8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dentro</a:t>
            </a:r>
            <a:r>
              <a:rPr lang="es-ES" sz="2400" spc="88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88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tierra</a:t>
            </a:r>
            <a:r>
              <a:rPr lang="es-ES" sz="2400" spc="88" dirty="0" smtClean="0">
                <a:latin typeface="Arial Unicode MS"/>
                <a:cs typeface="Arial Unicode MS"/>
              </a:rPr>
              <a:t> </a:t>
            </a:r>
            <a:r>
              <a:rPr lang="es-ES" sz="2400" spc="-12" dirty="0" smtClean="0">
                <a:latin typeface="Arial Unicode MS"/>
                <a:cs typeface="Arial Unicode MS"/>
              </a:rPr>
              <a:t>para </a:t>
            </a:r>
            <a:r>
              <a:rPr lang="es-ES" sz="2400" dirty="0" smtClean="0">
                <a:latin typeface="Arial Unicode MS"/>
                <a:cs typeface="Arial Unicode MS"/>
              </a:rPr>
              <a:t>calentar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spc="-6" dirty="0" smtClean="0">
                <a:latin typeface="Arial Unicode MS"/>
                <a:cs typeface="Arial Unicode MS"/>
              </a:rPr>
              <a:t>casas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producir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spc="-6" dirty="0" smtClean="0">
                <a:latin typeface="Arial Unicode MS"/>
                <a:cs typeface="Arial Unicode MS"/>
              </a:rPr>
              <a:t>electricidad.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marL="7936" marR="4365" indent="110311" algn="just">
              <a:spcBef>
                <a:spcPts val="41"/>
              </a:spcBef>
            </a:pPr>
            <a:r>
              <a:rPr lang="es-ES" sz="2400" spc="-6" dirty="0" smtClean="0">
                <a:latin typeface="Arial Unicode MS"/>
                <a:cs typeface="Arial Unicode MS"/>
              </a:rPr>
              <a:t>Este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tipo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energía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usa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predominantemente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áreas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sabe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spc="-6" dirty="0" smtClean="0">
                <a:latin typeface="Arial Unicode MS"/>
                <a:cs typeface="Arial Unicode MS"/>
              </a:rPr>
              <a:t>tienen</a:t>
            </a:r>
            <a:r>
              <a:rPr lang="es-ES" sz="2400" dirty="0" smtClean="0">
                <a:latin typeface="Arial Unicode MS"/>
                <a:cs typeface="Arial Unicode MS"/>
              </a:rPr>
              <a:t> terremotos,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volcanes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aguas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termales.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spc="-19" dirty="0" smtClean="0">
                <a:latin typeface="Arial Unicode MS"/>
                <a:cs typeface="Arial Unicode MS"/>
              </a:rPr>
              <a:t>El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vapor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producido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por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las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err="1" smtClean="0">
                <a:latin typeface="Arial Unicode MS"/>
                <a:cs typeface="Arial Unicode MS"/>
              </a:rPr>
              <a:t>geotermas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spc="-6" dirty="0" smtClean="0">
                <a:latin typeface="Arial Unicode MS"/>
                <a:cs typeface="Arial Unicode MS"/>
              </a:rPr>
              <a:t>utiliza</a:t>
            </a:r>
            <a:r>
              <a:rPr lang="es-ES" sz="2400" dirty="0" smtClean="0">
                <a:latin typeface="Arial Unicode MS"/>
                <a:cs typeface="Arial Unicode MS"/>
              </a:rPr>
              <a:t> para</a:t>
            </a:r>
            <a:r>
              <a:rPr lang="es-ES" sz="2400" spc="9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hacer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girar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turbinas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producir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spc="-6" dirty="0" smtClean="0">
                <a:latin typeface="Arial Unicode MS"/>
                <a:cs typeface="Arial Unicode MS"/>
              </a:rPr>
              <a:t>electricidad.</a:t>
            </a:r>
          </a:p>
          <a:p>
            <a:pPr marL="7936" marR="4365" indent="110311" algn="just">
              <a:spcBef>
                <a:spcPts val="41"/>
              </a:spcBef>
            </a:pPr>
            <a:endParaRPr lang="es-ES" sz="2400" spc="-6" dirty="0" smtClean="0">
              <a:latin typeface="Arial Unicode MS"/>
              <a:cs typeface="Arial Unicode MS"/>
            </a:endParaRPr>
          </a:p>
          <a:p>
            <a:pPr marL="7936" algn="just">
              <a:spcBef>
                <a:spcPts val="62"/>
              </a:spcBef>
            </a:pPr>
            <a:r>
              <a:rPr lang="es-ES" sz="2400" b="1" dirty="0" smtClean="0">
                <a:latin typeface="Arial Unicode MS"/>
                <a:cs typeface="Arial Unicode MS"/>
              </a:rPr>
              <a:t>4.3.3.4</a:t>
            </a:r>
            <a:r>
              <a:rPr lang="es-ES" sz="2400" b="1" spc="12" dirty="0" smtClean="0"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latin typeface="Arial Unicode MS"/>
                <a:cs typeface="Arial Unicode MS"/>
              </a:rPr>
              <a:t>Energía</a:t>
            </a:r>
            <a:r>
              <a:rPr lang="es-ES" sz="2400" b="1" spc="16" dirty="0" smtClean="0"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latin typeface="Arial Unicode MS"/>
                <a:cs typeface="Arial Unicode MS"/>
              </a:rPr>
              <a:t>de</a:t>
            </a:r>
            <a:r>
              <a:rPr lang="es-ES" sz="2400" b="1" spc="16" dirty="0" smtClean="0">
                <a:latin typeface="Arial Unicode MS"/>
                <a:cs typeface="Arial Unicode MS"/>
              </a:rPr>
              <a:t> </a:t>
            </a:r>
            <a:r>
              <a:rPr lang="es-ES" sz="2400" b="1" spc="-6" dirty="0" smtClean="0">
                <a:latin typeface="Arial Unicode MS"/>
                <a:cs typeface="Arial Unicode MS"/>
              </a:rPr>
              <a:t>biomasa</a:t>
            </a:r>
          </a:p>
          <a:p>
            <a:pPr marL="7936" algn="just">
              <a:spcBef>
                <a:spcPts val="62"/>
              </a:spcBef>
            </a:pPr>
            <a:endParaRPr lang="es-ES" sz="2400" dirty="0" smtClean="0">
              <a:latin typeface="Arial Unicode MS"/>
              <a:cs typeface="Arial Unicode MS"/>
            </a:endParaRPr>
          </a:p>
          <a:p>
            <a:pPr marL="7936" marR="3174" algn="just">
              <a:spcBef>
                <a:spcPts val="172"/>
              </a:spcBef>
            </a:pPr>
            <a:r>
              <a:rPr lang="es-ES" sz="2400" spc="-6" dirty="0" smtClean="0">
                <a:latin typeface="Arial Unicode MS"/>
                <a:cs typeface="Arial Unicode MS"/>
              </a:rPr>
              <a:t>Esta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fuente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energía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deriva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7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fuentes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biológicas;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cualquier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material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orgánico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spc="-12" dirty="0" smtClean="0">
                <a:latin typeface="Arial Unicode MS"/>
                <a:cs typeface="Arial Unicode MS"/>
              </a:rPr>
              <a:t>como</a:t>
            </a:r>
            <a:r>
              <a:rPr lang="es-ES" sz="2400" dirty="0" smtClean="0">
                <a:latin typeface="Arial Unicode MS"/>
                <a:cs typeface="Arial Unicode MS"/>
              </a:rPr>
              <a:t> madera,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desechos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madera,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plantas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estiércol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animal.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spc="-19" dirty="0" smtClean="0">
                <a:latin typeface="Arial Unicode MS"/>
                <a:cs typeface="Arial Unicode MS"/>
              </a:rPr>
              <a:t>El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calor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generado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partir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spc="-16" dirty="0" smtClean="0">
                <a:latin typeface="Arial Unicode MS"/>
                <a:cs typeface="Arial Unicode MS"/>
              </a:rPr>
              <a:t>de</a:t>
            </a:r>
            <a:r>
              <a:rPr lang="es-ES" sz="2400" spc="2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este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material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cuando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quema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utilizará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calentar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vapor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impulsar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spc="-6" dirty="0" smtClean="0">
                <a:latin typeface="Arial Unicode MS"/>
                <a:cs typeface="Arial Unicode MS"/>
              </a:rPr>
              <a:t>turbina</a:t>
            </a:r>
            <a:r>
              <a:rPr lang="es-ES" sz="2400" dirty="0" smtClean="0">
                <a:latin typeface="Arial Unicode MS"/>
                <a:cs typeface="Arial Unicode MS"/>
              </a:rPr>
              <a:t> de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vapor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generar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spc="-6" dirty="0" smtClean="0">
                <a:latin typeface="Arial Unicode MS"/>
                <a:cs typeface="Arial Unicode MS"/>
              </a:rPr>
              <a:t>electricidad.</a:t>
            </a:r>
          </a:p>
          <a:p>
            <a:pPr marL="7936" marR="3174" algn="just">
              <a:spcBef>
                <a:spcPts val="172"/>
              </a:spcBef>
            </a:pPr>
            <a:endParaRPr lang="es-ES" sz="2400" dirty="0" smtClean="0">
              <a:latin typeface="Arial Unicode MS"/>
              <a:cs typeface="Arial Unicode MS"/>
            </a:endParaRPr>
          </a:p>
          <a:p>
            <a:pPr marL="7936" algn="just">
              <a:spcBef>
                <a:spcPts val="62"/>
              </a:spcBef>
            </a:pPr>
            <a:r>
              <a:rPr lang="es-ES" sz="2400" b="1" dirty="0" smtClean="0">
                <a:latin typeface="Arial Unicode MS"/>
                <a:cs typeface="Arial Unicode MS"/>
              </a:rPr>
              <a:t>4.3.3.5</a:t>
            </a:r>
            <a:r>
              <a:rPr lang="es-ES" sz="2400" b="1" spc="19" dirty="0" smtClean="0"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latin typeface="Arial Unicode MS"/>
                <a:cs typeface="Arial Unicode MS"/>
              </a:rPr>
              <a:t>Energía</a:t>
            </a:r>
            <a:r>
              <a:rPr lang="es-ES" sz="2400" b="1" spc="22" dirty="0" smtClean="0"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latin typeface="Arial Unicode MS"/>
                <a:cs typeface="Arial Unicode MS"/>
              </a:rPr>
              <a:t>oceánica</a:t>
            </a:r>
            <a:r>
              <a:rPr lang="es-ES" sz="2400" b="1" spc="22" dirty="0" smtClean="0"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latin typeface="Arial Unicode MS"/>
                <a:cs typeface="Arial Unicode MS"/>
              </a:rPr>
              <a:t>o</a:t>
            </a:r>
            <a:r>
              <a:rPr lang="es-ES" sz="2400" b="1" spc="22" dirty="0" smtClean="0">
                <a:latin typeface="Arial Unicode MS"/>
                <a:cs typeface="Arial Unicode MS"/>
              </a:rPr>
              <a:t> </a:t>
            </a:r>
            <a:r>
              <a:rPr lang="es-ES" sz="2400" b="1" spc="-6" dirty="0" smtClean="0">
                <a:latin typeface="Arial Unicode MS"/>
                <a:cs typeface="Arial Unicode MS"/>
              </a:rPr>
              <a:t>mareomotriz</a:t>
            </a:r>
          </a:p>
          <a:p>
            <a:pPr marL="7936" algn="just">
              <a:spcBef>
                <a:spcPts val="62"/>
              </a:spcBef>
            </a:pPr>
            <a:endParaRPr lang="es-ES" sz="2400" dirty="0" smtClean="0">
              <a:latin typeface="Arial Unicode MS"/>
              <a:cs typeface="Arial Unicode MS"/>
            </a:endParaRPr>
          </a:p>
          <a:p>
            <a:pPr marL="7936" marR="3174" algn="just">
              <a:spcBef>
                <a:spcPts val="172"/>
              </a:spcBef>
            </a:pP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4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energía</a:t>
            </a:r>
            <a:r>
              <a:rPr lang="es-ES" sz="2400" spc="4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oceánica</a:t>
            </a:r>
            <a:r>
              <a:rPr lang="es-ES" sz="2400" spc="4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</a:t>
            </a:r>
            <a:r>
              <a:rPr lang="es-ES" sz="2400" spc="4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4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las</a:t>
            </a:r>
            <a:r>
              <a:rPr lang="es-ES" sz="2400" spc="4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mareas</a:t>
            </a:r>
            <a:r>
              <a:rPr lang="es-ES" sz="2400" spc="4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</a:t>
            </a:r>
            <a:r>
              <a:rPr lang="es-ES" sz="2400" spc="4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4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tipo</a:t>
            </a:r>
            <a:r>
              <a:rPr lang="es-ES" sz="2400" spc="4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4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energía</a:t>
            </a:r>
            <a:r>
              <a:rPr lang="es-ES" sz="2400" spc="4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hidroeléctrica</a:t>
            </a:r>
            <a:r>
              <a:rPr lang="es-ES" sz="2400" spc="4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4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convierte</a:t>
            </a:r>
            <a:r>
              <a:rPr lang="es-ES" sz="2400" spc="4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las</a:t>
            </a:r>
            <a:r>
              <a:rPr lang="es-ES" sz="2400" spc="4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mareas</a:t>
            </a:r>
            <a:r>
              <a:rPr lang="es-ES" sz="2400" spc="41" dirty="0" smtClean="0">
                <a:latin typeface="Arial Unicode MS"/>
                <a:cs typeface="Arial Unicode MS"/>
              </a:rPr>
              <a:t> </a:t>
            </a:r>
            <a:r>
              <a:rPr lang="es-ES" sz="2400" spc="-16" dirty="0" smtClean="0">
                <a:latin typeface="Arial Unicode MS"/>
                <a:cs typeface="Arial Unicode MS"/>
              </a:rPr>
              <a:t>en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electricidad.</a:t>
            </a:r>
            <a:r>
              <a:rPr lang="es-ES" sz="2400" spc="41" dirty="0" smtClean="0">
                <a:latin typeface="Arial Unicode MS"/>
                <a:cs typeface="Arial Unicode MS"/>
              </a:rPr>
              <a:t> </a:t>
            </a:r>
            <a:r>
              <a:rPr lang="es-ES" sz="2400" spc="-6" dirty="0" smtClean="0">
                <a:latin typeface="Arial Unicode MS"/>
                <a:cs typeface="Arial Unicode MS"/>
              </a:rPr>
              <a:t>Las</a:t>
            </a:r>
            <a:r>
              <a:rPr lang="es-ES" sz="2400" spc="4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mareas</a:t>
            </a:r>
            <a:r>
              <a:rPr lang="es-ES" sz="2400" spc="4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son</a:t>
            </a:r>
            <a:r>
              <a:rPr lang="es-ES" sz="2400" spc="4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ondas</a:t>
            </a:r>
            <a:r>
              <a:rPr lang="es-ES" sz="2400" spc="4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causadas</a:t>
            </a:r>
            <a:r>
              <a:rPr lang="es-ES" sz="2400" spc="4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por</a:t>
            </a:r>
            <a:r>
              <a:rPr lang="es-ES" sz="2400" spc="4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4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atracción</a:t>
            </a:r>
            <a:r>
              <a:rPr lang="es-ES" sz="2400" spc="4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gravitacional</a:t>
            </a:r>
            <a:r>
              <a:rPr lang="es-ES" sz="2400" spc="4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4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4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luna</a:t>
            </a:r>
            <a:r>
              <a:rPr lang="es-ES" sz="2400" spc="4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4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41" dirty="0" smtClean="0">
                <a:latin typeface="Arial Unicode MS"/>
                <a:cs typeface="Arial Unicode MS"/>
              </a:rPr>
              <a:t> </a:t>
            </a:r>
            <a:r>
              <a:rPr lang="es-ES" sz="2400" spc="-12" dirty="0" smtClean="0">
                <a:latin typeface="Arial Unicode MS"/>
                <a:cs typeface="Arial Unicode MS"/>
              </a:rPr>
              <a:t>sol.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algn="just">
              <a:spcBef>
                <a:spcPts val="3"/>
              </a:spcBef>
            </a:pPr>
            <a:endParaRPr lang="es-ES" sz="2400" dirty="0" smtClean="0">
              <a:latin typeface="Arial Unicode MS"/>
              <a:cs typeface="Arial Unicode MS"/>
            </a:endParaRPr>
          </a:p>
          <a:p>
            <a:pPr marL="7936" marR="16268" indent="110311" algn="just"/>
            <a:r>
              <a:rPr lang="es-ES" sz="2400" dirty="0" smtClean="0">
                <a:latin typeface="Arial Unicode MS"/>
                <a:cs typeface="Arial Unicode MS"/>
              </a:rPr>
              <a:t>Durante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marea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alta,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agua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fluye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hacia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presa,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durante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marea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baja,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spc="-16" dirty="0" smtClean="0">
                <a:latin typeface="Arial Unicode MS"/>
                <a:cs typeface="Arial Unicode MS"/>
              </a:rPr>
              <a:t>el</a:t>
            </a:r>
            <a:r>
              <a:rPr lang="es-ES" sz="2400" dirty="0" smtClean="0">
                <a:latin typeface="Arial Unicode MS"/>
                <a:cs typeface="Arial Unicode MS"/>
              </a:rPr>
              <a:t> agua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sale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presa.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Estos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movimientos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hacen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turbina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spc="-6" dirty="0" smtClean="0">
                <a:latin typeface="Arial Unicode MS"/>
                <a:cs typeface="Arial Unicode MS"/>
              </a:rPr>
              <a:t>gire.</a:t>
            </a:r>
          </a:p>
          <a:p>
            <a:pPr marL="7936" marR="16268" indent="110311" algn="just"/>
            <a:endParaRPr lang="es-ES" sz="2400" spc="-6" dirty="0" smtClean="0">
              <a:latin typeface="Arial Unicode MS"/>
              <a:cs typeface="Arial Unicode MS"/>
            </a:endParaRPr>
          </a:p>
          <a:p>
            <a:pPr marL="7936"/>
            <a:r>
              <a:rPr lang="es-ES" sz="2400" b="1" dirty="0" smtClean="0">
                <a:latin typeface="Arial Unicode MS"/>
                <a:cs typeface="Arial Unicode MS"/>
              </a:rPr>
              <a:t>4.3.3.6</a:t>
            </a:r>
            <a:r>
              <a:rPr lang="es-ES" sz="2400" b="1" spc="19" dirty="0" smtClean="0"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latin typeface="Arial Unicode MS"/>
                <a:cs typeface="Arial Unicode MS"/>
              </a:rPr>
              <a:t>Energía</a:t>
            </a:r>
            <a:r>
              <a:rPr lang="es-ES" sz="2400" b="1" spc="19" dirty="0" smtClean="0">
                <a:latin typeface="Arial Unicode MS"/>
                <a:cs typeface="Arial Unicode MS"/>
              </a:rPr>
              <a:t> </a:t>
            </a:r>
            <a:r>
              <a:rPr lang="es-ES" sz="2400" b="1" spc="-6" dirty="0" smtClean="0">
                <a:latin typeface="Arial Unicode MS"/>
                <a:cs typeface="Arial Unicode MS"/>
              </a:rPr>
              <a:t>hidroeléctrica</a:t>
            </a:r>
          </a:p>
          <a:p>
            <a:pPr marL="7936"/>
            <a:endParaRPr lang="es-ES" sz="2400" b="1" dirty="0" smtClean="0">
              <a:latin typeface="Arial Unicode MS"/>
              <a:cs typeface="Arial Unicode MS"/>
            </a:endParaRPr>
          </a:p>
          <a:p>
            <a:pPr marL="7936" marR="36110">
              <a:lnSpc>
                <a:spcPct val="132900"/>
              </a:lnSpc>
              <a:spcBef>
                <a:spcPts val="153"/>
              </a:spcBef>
            </a:pP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caída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agua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sobre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turbina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(por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ejemplo,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cascada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natural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spc="-6" dirty="0" smtClean="0">
                <a:latin typeface="Arial Unicode MS"/>
                <a:cs typeface="Arial Unicode MS"/>
              </a:rPr>
              <a:t>presa</a:t>
            </a:r>
            <a:r>
              <a:rPr lang="es-ES" sz="2400" dirty="0" smtClean="0">
                <a:latin typeface="Arial Unicode MS"/>
                <a:cs typeface="Arial Unicode MS"/>
              </a:rPr>
              <a:t> artificial)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hace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turbina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gire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produzca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spc="-6" dirty="0" smtClean="0">
                <a:latin typeface="Arial Unicode MS"/>
                <a:cs typeface="Arial Unicode MS"/>
              </a:rPr>
              <a:t>electricidad.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marL="7936" marR="16268" indent="110311" algn="just"/>
            <a:endParaRPr lang="es-ES" sz="2400" dirty="0" smtClean="0">
              <a:latin typeface="Arial Unicode MS"/>
              <a:cs typeface="Arial Unicode MS"/>
            </a:endParaRPr>
          </a:p>
          <a:p>
            <a:pPr marL="7936" marR="4365" indent="110311" algn="just">
              <a:spcBef>
                <a:spcPts val="41"/>
              </a:spcBef>
            </a:pPr>
            <a:endParaRPr lang="es-ES" sz="2400" dirty="0" smtClean="0">
              <a:latin typeface="Arial Unicode MS"/>
              <a:cs typeface="Arial Unicode MS"/>
            </a:endParaRP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D7631-4714-422B-BAD4-DC9D1202AA3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7506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936" marR="790830" algn="just">
              <a:lnSpc>
                <a:spcPct val="103000"/>
              </a:lnSpc>
              <a:spcBef>
                <a:spcPts val="37"/>
              </a:spcBef>
            </a:pPr>
            <a:r>
              <a:rPr lang="es-ES" sz="2400" b="1" dirty="0" smtClean="0">
                <a:latin typeface="Arial Unicode MS"/>
                <a:cs typeface="Arial Unicode MS"/>
              </a:rPr>
              <a:t>4.4 </a:t>
            </a:r>
            <a:r>
              <a:rPr lang="es-ES" sz="2400" b="1" spc="-43" dirty="0" smtClean="0">
                <a:latin typeface="Arial Unicode MS"/>
                <a:cs typeface="Arial Unicode MS"/>
              </a:rPr>
              <a:t>GENERADORES</a:t>
            </a:r>
            <a:r>
              <a:rPr lang="es-ES" sz="2400" b="1" dirty="0" smtClean="0">
                <a:latin typeface="Arial Unicode MS"/>
                <a:cs typeface="Arial Unicode MS"/>
              </a:rPr>
              <a:t> </a:t>
            </a:r>
            <a:r>
              <a:rPr lang="es-ES" sz="2400" b="1" spc="-22" dirty="0" smtClean="0">
                <a:latin typeface="Arial Unicode MS"/>
                <a:cs typeface="Arial Unicode MS"/>
              </a:rPr>
              <a:t>SINCRÓNICOS:</a:t>
            </a:r>
            <a:r>
              <a:rPr lang="es-ES" sz="2400" b="1" dirty="0" smtClean="0">
                <a:latin typeface="Arial Unicode MS"/>
                <a:cs typeface="Arial Unicode MS"/>
              </a:rPr>
              <a:t> </a:t>
            </a:r>
            <a:r>
              <a:rPr lang="es-ES" sz="2400" b="1" spc="-28" dirty="0" smtClean="0">
                <a:latin typeface="Arial Unicode MS"/>
                <a:cs typeface="Arial Unicode MS"/>
              </a:rPr>
              <a:t>TEORÍA</a:t>
            </a:r>
            <a:r>
              <a:rPr lang="es-ES" sz="2400" b="1" dirty="0" smtClean="0">
                <a:latin typeface="Arial Unicode MS"/>
                <a:cs typeface="Arial Unicode MS"/>
              </a:rPr>
              <a:t> </a:t>
            </a:r>
            <a:r>
              <a:rPr lang="es-ES" sz="2400" b="1" spc="-31" dirty="0" smtClean="0">
                <a:latin typeface="Arial Unicode MS"/>
                <a:cs typeface="Arial Unicode MS"/>
              </a:rPr>
              <a:t>Y </a:t>
            </a:r>
            <a:r>
              <a:rPr lang="es-ES" sz="2400" b="1" spc="-6" dirty="0" smtClean="0">
                <a:latin typeface="Arial Unicode MS"/>
                <a:cs typeface="Arial Unicode MS"/>
              </a:rPr>
              <a:t>CONSTRUCCIÓN</a:t>
            </a:r>
            <a:endParaRPr lang="es-ES" sz="2400" b="1" dirty="0" smtClean="0">
              <a:latin typeface="Arial Unicode MS"/>
              <a:cs typeface="Arial Unicode MS"/>
            </a:endParaRPr>
          </a:p>
          <a:p>
            <a:pPr marL="7936" marR="63092" algn="just">
              <a:lnSpc>
                <a:spcPct val="132900"/>
              </a:lnSpc>
              <a:spcBef>
                <a:spcPts val="334"/>
              </a:spcBef>
            </a:pP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generador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síncrono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consta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estator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devanado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estator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rotor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spc="-16" dirty="0" smtClean="0">
                <a:latin typeface="Arial Unicode MS"/>
                <a:cs typeface="Arial Unicode MS"/>
              </a:rPr>
              <a:t>con</a:t>
            </a:r>
            <a:r>
              <a:rPr lang="es-ES" sz="2400" dirty="0" smtClean="0">
                <a:latin typeface="Arial Unicode MS"/>
                <a:cs typeface="Arial Unicode MS"/>
              </a:rPr>
              <a:t> devanado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campo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rotor.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Cuando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corriente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pasa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través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devanado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spc="-6" dirty="0" smtClean="0">
                <a:latin typeface="Arial Unicode MS"/>
                <a:cs typeface="Arial Unicode MS"/>
              </a:rPr>
              <a:t>rotor,</a:t>
            </a:r>
            <a:r>
              <a:rPr lang="es-ES" sz="2400" dirty="0" smtClean="0">
                <a:latin typeface="Arial Unicode MS"/>
                <a:cs typeface="Arial Unicode MS"/>
              </a:rPr>
              <a:t> esto</a:t>
            </a:r>
            <a:r>
              <a:rPr lang="es-ES" sz="2400" spc="8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genera</a:t>
            </a:r>
            <a:r>
              <a:rPr lang="es-ES" sz="2400" spc="8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8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campo</a:t>
            </a:r>
            <a:r>
              <a:rPr lang="es-ES" sz="2400" spc="8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magnético</a:t>
            </a:r>
            <a:r>
              <a:rPr lang="es-ES" sz="2400" spc="84" dirty="0" smtClean="0">
                <a:latin typeface="Arial Unicode MS"/>
                <a:cs typeface="Arial Unicode MS"/>
              </a:rPr>
              <a:t> </a:t>
            </a:r>
            <a:r>
              <a:rPr lang="es-ES" sz="2400" spc="-6" dirty="0" smtClean="0">
                <a:latin typeface="Arial Unicode MS"/>
                <a:cs typeface="Arial Unicode MS"/>
              </a:rPr>
              <a:t>giratorio.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marL="7936" marR="3174" indent="110311" algn="just">
              <a:lnSpc>
                <a:spcPct val="132600"/>
              </a:lnSpc>
              <a:spcBef>
                <a:spcPts val="3"/>
              </a:spcBef>
            </a:pPr>
            <a:r>
              <a:rPr lang="es-ES" sz="2400" spc="-6" dirty="0" smtClean="0">
                <a:latin typeface="Arial Unicode MS"/>
                <a:cs typeface="Arial Unicode MS"/>
              </a:rPr>
              <a:t>Este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campo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giratorio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energiza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devanado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estator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genera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spc="-6" dirty="0" smtClean="0">
                <a:latin typeface="Arial Unicode MS"/>
                <a:cs typeface="Arial Unicode MS"/>
              </a:rPr>
              <a:t>fuerza</a:t>
            </a:r>
            <a:r>
              <a:rPr lang="es-ES" sz="2400" dirty="0" smtClean="0">
                <a:latin typeface="Arial Unicode MS"/>
                <a:cs typeface="Arial Unicode MS"/>
              </a:rPr>
              <a:t> electromotriz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(</a:t>
            </a:r>
            <a:r>
              <a:rPr lang="es-ES" sz="2400" dirty="0" err="1" smtClean="0">
                <a:latin typeface="Arial Unicode MS"/>
                <a:cs typeface="Arial Unicode MS"/>
              </a:rPr>
              <a:t>fem</a:t>
            </a:r>
            <a:r>
              <a:rPr lang="es-ES" sz="2400" dirty="0" smtClean="0">
                <a:latin typeface="Arial Unicode MS"/>
                <a:cs typeface="Arial Unicode MS"/>
              </a:rPr>
              <a:t>).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79" dirty="0" smtClean="0">
                <a:latin typeface="Arial Unicode MS"/>
                <a:cs typeface="Arial Unicode MS"/>
              </a:rPr>
              <a:t> </a:t>
            </a:r>
            <a:r>
              <a:rPr lang="es-ES" sz="2400" dirty="0" err="1" smtClean="0">
                <a:latin typeface="Arial Unicode MS"/>
                <a:cs typeface="Arial Unicode MS"/>
              </a:rPr>
              <a:t>fem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genera</a:t>
            </a:r>
            <a:r>
              <a:rPr lang="es-ES" sz="2400" spc="7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corriente</a:t>
            </a:r>
            <a:r>
              <a:rPr lang="es-ES" sz="2400" spc="7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alterna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7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devanado</a:t>
            </a:r>
            <a:r>
              <a:rPr lang="es-ES" sz="2400" spc="7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estator</a:t>
            </a:r>
            <a:r>
              <a:rPr lang="es-ES" sz="2400" spc="79" dirty="0" smtClean="0">
                <a:latin typeface="Arial Unicode MS"/>
                <a:cs typeface="Arial Unicode MS"/>
              </a:rPr>
              <a:t> </a:t>
            </a:r>
            <a:r>
              <a:rPr lang="es-ES" sz="2400" spc="-12" dirty="0" smtClean="0">
                <a:latin typeface="Arial Unicode MS"/>
                <a:cs typeface="Arial Unicode MS"/>
              </a:rPr>
              <a:t>como</a:t>
            </a:r>
            <a:r>
              <a:rPr lang="es-ES" sz="2400" dirty="0" smtClean="0">
                <a:latin typeface="Arial Unicode MS"/>
                <a:cs typeface="Arial Unicode MS"/>
              </a:rPr>
              <a:t> se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muestra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err="1" smtClean="0">
                <a:latin typeface="Arial Unicode MS"/>
                <a:cs typeface="Arial Unicode MS"/>
              </a:rPr>
              <a:t>en</a:t>
            </a:r>
            <a:r>
              <a:rPr lang="es-ES" sz="2400" dirty="0" err="1" smtClean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lang="es-ES" sz="2400" spc="66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ES" sz="2400" spc="-12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4.3</a:t>
            </a:r>
            <a:r>
              <a:rPr lang="es-ES" sz="2400" spc="-12" dirty="0" smtClean="0">
                <a:latin typeface="Arial Unicode MS"/>
                <a:cs typeface="Arial Unicode MS"/>
              </a:rPr>
              <a:t>.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marL="7936" marR="49997" indent="110311" algn="just">
              <a:lnSpc>
                <a:spcPct val="132900"/>
              </a:lnSpc>
            </a:pPr>
            <a:r>
              <a:rPr lang="es-ES" sz="2400" dirty="0" smtClean="0">
                <a:latin typeface="Arial Unicode MS"/>
                <a:cs typeface="Arial Unicode MS"/>
              </a:rPr>
              <a:t>Las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unidades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generadoras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pueden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tener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velocidades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entre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250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800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MW,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spc="-16" dirty="0" smtClean="0">
                <a:latin typeface="Arial Unicode MS"/>
                <a:cs typeface="Arial Unicode MS"/>
              </a:rPr>
              <a:t>sin</a:t>
            </a:r>
            <a:r>
              <a:rPr lang="es-ES" sz="2400" dirty="0" smtClean="0">
                <a:latin typeface="Arial Unicode MS"/>
                <a:cs typeface="Arial Unicode MS"/>
              </a:rPr>
              <a:t> embargo,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existen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unidades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más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altas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voltaje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nominal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entre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16,5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27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err="1" smtClean="0">
                <a:latin typeface="Arial Unicode MS"/>
                <a:cs typeface="Arial Unicode MS"/>
              </a:rPr>
              <a:t>kV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spc="-16" dirty="0" smtClean="0">
                <a:latin typeface="Arial Unicode MS"/>
                <a:cs typeface="Arial Unicode MS"/>
              </a:rPr>
              <a:t>una</a:t>
            </a:r>
            <a:r>
              <a:rPr lang="es-ES" sz="2400" dirty="0" smtClean="0">
                <a:latin typeface="Arial Unicode MS"/>
                <a:cs typeface="Arial Unicode MS"/>
              </a:rPr>
              <a:t> corriente</a:t>
            </a:r>
            <a:r>
              <a:rPr lang="es-ES" sz="2400" spc="8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nominal</a:t>
            </a:r>
            <a:r>
              <a:rPr lang="es-ES" sz="2400" spc="88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8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10,000-20,000</a:t>
            </a:r>
            <a:r>
              <a:rPr lang="es-ES" sz="2400" spc="88" dirty="0" smtClean="0">
                <a:latin typeface="Arial Unicode MS"/>
                <a:cs typeface="Arial Unicode MS"/>
              </a:rPr>
              <a:t> </a:t>
            </a:r>
            <a:r>
              <a:rPr lang="es-ES" sz="2400" spc="-16" dirty="0" smtClean="0">
                <a:latin typeface="Arial Unicode MS"/>
                <a:cs typeface="Arial Unicode MS"/>
              </a:rPr>
              <a:t>A.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marL="118248" algn="just">
              <a:spcBef>
                <a:spcPts val="216"/>
              </a:spcBef>
            </a:pP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componentes</a:t>
            </a:r>
            <a:r>
              <a:rPr lang="es-ES" sz="2400" spc="9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9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9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turbogeneradores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spc="-12" dirty="0" smtClean="0">
                <a:latin typeface="Arial Unicode MS"/>
                <a:cs typeface="Arial Unicode MS"/>
              </a:rPr>
              <a:t>son: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marL="514350" marR="93249" indent="-514350" algn="just">
              <a:lnSpc>
                <a:spcPct val="166100"/>
              </a:lnSpc>
              <a:spcBef>
                <a:spcPts val="360"/>
              </a:spcBef>
              <a:buFont typeface="+mj-lt"/>
              <a:buAutoNum type="arabicPeriod"/>
              <a:tabLst>
                <a:tab pos="61108" algn="l"/>
              </a:tabLst>
            </a:pP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Estator:</a:t>
            </a:r>
            <a:r>
              <a:rPr lang="es-ES" sz="24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marco</a:t>
            </a:r>
            <a:r>
              <a:rPr lang="es-ES" sz="24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400" b="1" spc="5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estator,</a:t>
            </a:r>
            <a:r>
              <a:rPr lang="es-ES" sz="24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núcleo</a:t>
            </a:r>
            <a:r>
              <a:rPr lang="es-ES" sz="2400" b="1" spc="5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4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estator,</a:t>
            </a:r>
            <a:r>
              <a:rPr lang="es-ES" sz="2400" b="1" spc="5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devanado</a:t>
            </a:r>
            <a:r>
              <a:rPr lang="es-ES" sz="24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400" b="1" spc="5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estator,</a:t>
            </a:r>
            <a:r>
              <a:rPr lang="es-ES" sz="24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tapa</a:t>
            </a:r>
            <a:r>
              <a:rPr lang="es-ES" sz="2400" b="1" spc="5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4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extremo,</a:t>
            </a:r>
            <a:r>
              <a:rPr lang="es-ES" sz="2400" b="1" spc="5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casquillos</a:t>
            </a:r>
            <a:r>
              <a:rPr lang="es-ES" sz="24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400" b="1" spc="5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caja</a:t>
            </a:r>
            <a:r>
              <a:rPr lang="es-ES" sz="24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spc="-1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400" b="1" spc="12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terminales</a:t>
            </a:r>
            <a:r>
              <a:rPr lang="es-ES" sz="2400" b="1" spc="7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400" b="1" spc="7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generador.</a:t>
            </a:r>
            <a:endParaRPr lang="es-ES" sz="24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522286" indent="-514350" algn="just">
              <a:spcBef>
                <a:spcPts val="234"/>
              </a:spcBef>
              <a:buFont typeface="+mj-lt"/>
              <a:buAutoNum type="arabicPeriod"/>
              <a:tabLst>
                <a:tab pos="69838" algn="l"/>
              </a:tabLst>
            </a:pP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Rotor:</a:t>
            </a:r>
            <a:r>
              <a:rPr lang="es-ES" sz="24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eje</a:t>
            </a:r>
            <a:r>
              <a:rPr lang="es-ES" sz="24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4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rotor,</a:t>
            </a:r>
            <a:r>
              <a:rPr lang="es-ES" sz="24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devanado</a:t>
            </a:r>
            <a:r>
              <a:rPr lang="es-ES" sz="24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4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rotor,</a:t>
            </a:r>
            <a:r>
              <a:rPr lang="es-ES" sz="24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anillo</a:t>
            </a:r>
            <a:r>
              <a:rPr lang="es-ES" sz="24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4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rotor</a:t>
            </a:r>
            <a:r>
              <a:rPr lang="es-ES" sz="24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4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conexión</a:t>
            </a:r>
            <a:r>
              <a:rPr lang="es-ES" sz="24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4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campo.</a:t>
            </a:r>
            <a:endParaRPr lang="es-ES" sz="24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522286" indent="-514350" algn="just">
              <a:spcBef>
                <a:spcPts val="225"/>
              </a:spcBef>
              <a:buFont typeface="+mj-lt"/>
              <a:buAutoNum type="arabicPeriod"/>
              <a:tabLst>
                <a:tab pos="69838" algn="l"/>
              </a:tabLst>
            </a:pP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Sistema</a:t>
            </a:r>
            <a:r>
              <a:rPr lang="es-ES" sz="2400" b="1" spc="7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400" b="1" spc="7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excitación:</a:t>
            </a:r>
            <a:r>
              <a:rPr lang="es-ES" sz="2400" b="1" spc="7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excitador</a:t>
            </a:r>
            <a:r>
              <a:rPr lang="es-ES" sz="2400" b="1" spc="7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piloto,</a:t>
            </a:r>
            <a:r>
              <a:rPr lang="es-ES" sz="2400" b="1" spc="7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excitador</a:t>
            </a:r>
            <a:r>
              <a:rPr lang="es-ES" sz="2400" b="1" spc="7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principal</a:t>
            </a:r>
            <a:r>
              <a:rPr lang="es-ES" sz="2400" b="1" spc="7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400" b="1" spc="7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rueda</a:t>
            </a:r>
            <a:r>
              <a:rPr lang="es-ES" sz="2400" b="1" spc="7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400" b="1" spc="7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diodos.</a:t>
            </a:r>
            <a:endParaRPr lang="es-ES" sz="24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522286" indent="-514350" algn="just">
              <a:spcBef>
                <a:spcPts val="253"/>
              </a:spcBef>
              <a:buFont typeface="+mj-lt"/>
              <a:buAutoNum type="arabicPeriod"/>
              <a:tabLst>
                <a:tab pos="65473" algn="l"/>
              </a:tabLst>
            </a:pP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Auxiliares:</a:t>
            </a:r>
            <a:r>
              <a:rPr lang="es-ES" sz="24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cojinetes,</a:t>
            </a:r>
            <a:r>
              <a:rPr lang="es-ES" sz="2400" b="1" spc="6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sistema</a:t>
            </a:r>
            <a:r>
              <a:rPr lang="es-ES" sz="2400" b="1" spc="6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400" b="1" spc="6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refrigeración</a:t>
            </a:r>
            <a:r>
              <a:rPr lang="es-ES" sz="2400" b="1" spc="6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400" b="1" spc="6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sistema</a:t>
            </a:r>
            <a:r>
              <a:rPr lang="es-ES" sz="2400" b="1" spc="6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400" b="1" spc="6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suministro</a:t>
            </a:r>
            <a:r>
              <a:rPr lang="es-ES" sz="2400" b="1" spc="6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400" b="1" spc="6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aceite.</a:t>
            </a:r>
            <a:endParaRPr lang="es-ES" sz="24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D7631-4714-422B-BAD4-DC9D1202AA3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9844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936" marR="3174" indent="110311"/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máquina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síncrona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máquina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spc="-31" dirty="0" smtClean="0">
                <a:latin typeface="Arial Unicode MS"/>
                <a:cs typeface="Arial Unicode MS"/>
              </a:rPr>
              <a:t>CA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cuya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velocidad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proporcional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spc="-16" dirty="0" smtClean="0">
                <a:latin typeface="Arial Unicode MS"/>
                <a:cs typeface="Arial Unicode MS"/>
              </a:rPr>
              <a:t>la</a:t>
            </a:r>
            <a:r>
              <a:rPr lang="es-ES" sz="2400" dirty="0" smtClean="0">
                <a:latin typeface="Arial Unicode MS"/>
                <a:cs typeface="Arial Unicode MS"/>
              </a:rPr>
              <a:t> frecuencia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corriente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inducido.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velocidad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condiciones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estado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estable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spc="-16" dirty="0" smtClean="0">
                <a:latin typeface="Arial Unicode MS"/>
                <a:cs typeface="Arial Unicode MS"/>
              </a:rPr>
              <a:t>se</a:t>
            </a:r>
            <a:r>
              <a:rPr lang="es-ES" sz="2400" dirty="0" smtClean="0">
                <a:latin typeface="Arial Unicode MS"/>
                <a:cs typeface="Arial Unicode MS"/>
              </a:rPr>
              <a:t> llama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velocidad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síncrona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(</a:t>
            </a:r>
            <a:r>
              <a:rPr lang="es-ES" sz="240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lang="es-ES" sz="2400" spc="69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ES" sz="2400" spc="-12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4.4</a:t>
            </a:r>
            <a:r>
              <a:rPr lang="es-ES" sz="2400" spc="-12" dirty="0" smtClean="0">
                <a:latin typeface="Arial Unicode MS"/>
                <a:cs typeface="Arial Unicode MS"/>
              </a:rPr>
              <a:t>).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marL="7936" marR="9523" indent="110311"/>
            <a:r>
              <a:rPr lang="es-ES" sz="2400" spc="-6" dirty="0" smtClean="0">
                <a:latin typeface="Arial Unicode MS"/>
                <a:cs typeface="Arial Unicode MS"/>
              </a:rPr>
              <a:t>Este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devanado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rotor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estator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genera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energía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spc="-31" dirty="0" smtClean="0">
                <a:latin typeface="Arial Unicode MS"/>
                <a:cs typeface="Arial Unicode MS"/>
              </a:rPr>
              <a:t>CA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trifásica,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spc="-6" dirty="0" smtClean="0">
                <a:latin typeface="Arial Unicode MS"/>
                <a:cs typeface="Arial Unicode MS"/>
              </a:rPr>
              <a:t>campo</a:t>
            </a:r>
            <a:r>
              <a:rPr lang="es-ES" sz="2400" dirty="0" smtClean="0">
                <a:latin typeface="Arial Unicode MS"/>
                <a:cs typeface="Arial Unicode MS"/>
              </a:rPr>
              <a:t> magnético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spc="-31" dirty="0" smtClean="0">
                <a:latin typeface="Arial Unicode MS"/>
                <a:cs typeface="Arial Unicode MS"/>
              </a:rPr>
              <a:t>CA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rotor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corriente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excitación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spc="-50" dirty="0" smtClean="0">
                <a:latin typeface="Arial Unicode MS"/>
                <a:cs typeface="Arial Unicode MS"/>
              </a:rPr>
              <a:t>CC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alimenta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spc="-16" dirty="0" smtClean="0">
                <a:latin typeface="Arial Unicode MS"/>
                <a:cs typeface="Arial Unicode MS"/>
              </a:rPr>
              <a:t>el</a:t>
            </a:r>
            <a:r>
              <a:rPr lang="es-ES" sz="2400" dirty="0" smtClean="0">
                <a:latin typeface="Arial Unicode MS"/>
                <a:cs typeface="Arial Unicode MS"/>
              </a:rPr>
              <a:t> devanado</a:t>
            </a:r>
            <a:r>
              <a:rPr lang="es-ES" sz="2400" spc="8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8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rotor.</a:t>
            </a:r>
            <a:r>
              <a:rPr lang="es-ES" sz="2400" spc="8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8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rotación</a:t>
            </a:r>
            <a:r>
              <a:rPr lang="es-ES" sz="2400" spc="8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8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rotor</a:t>
            </a:r>
            <a:r>
              <a:rPr lang="es-ES" sz="2400" spc="8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da</a:t>
            </a:r>
            <a:r>
              <a:rPr lang="es-ES" sz="2400" spc="8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lugar</a:t>
            </a:r>
            <a:r>
              <a:rPr lang="es-ES" sz="2400" spc="8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8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8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campo</a:t>
            </a:r>
            <a:r>
              <a:rPr lang="es-ES" sz="2400" spc="8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magnético</a:t>
            </a:r>
            <a:r>
              <a:rPr lang="es-ES" sz="2400" spc="8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giratorio.</a:t>
            </a:r>
            <a:r>
              <a:rPr lang="es-ES" sz="2400" spc="81" dirty="0" smtClean="0">
                <a:latin typeface="Arial Unicode MS"/>
                <a:cs typeface="Arial Unicode MS"/>
              </a:rPr>
              <a:t> </a:t>
            </a:r>
            <a:r>
              <a:rPr lang="es-ES" sz="2400" spc="-12" dirty="0" smtClean="0">
                <a:latin typeface="Arial Unicode MS"/>
                <a:cs typeface="Arial Unicode MS"/>
              </a:rPr>
              <a:t>Para</a:t>
            </a:r>
            <a:r>
              <a:rPr lang="es-ES" sz="2400" dirty="0" smtClean="0">
                <a:latin typeface="Arial Unicode MS"/>
                <a:cs typeface="Arial Unicode MS"/>
              </a:rPr>
              <a:t> calcular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velocidad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síncrona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spc="-6" dirty="0" smtClean="0">
                <a:latin typeface="Arial Unicode MS"/>
                <a:cs typeface="Arial Unicode MS"/>
              </a:rPr>
              <a:t>(</a:t>
            </a:r>
            <a:r>
              <a:rPr lang="es-ES" sz="2400" spc="-6" dirty="0" err="1" smtClean="0">
                <a:latin typeface="Arial Unicode MS"/>
                <a:cs typeface="Arial Unicode MS"/>
              </a:rPr>
              <a:t>Ns</a:t>
            </a:r>
            <a:r>
              <a:rPr lang="es-ES" sz="2400" spc="-6" dirty="0" smtClean="0">
                <a:latin typeface="Arial Unicode MS"/>
                <a:cs typeface="Arial Unicode MS"/>
              </a:rPr>
              <a:t>)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generador,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utiliza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siguiente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spc="-6" dirty="0" smtClean="0">
                <a:latin typeface="Arial Unicode MS"/>
                <a:cs typeface="Arial Unicode MS"/>
              </a:rPr>
              <a:t>ecuación:</a:t>
            </a:r>
          </a:p>
          <a:p>
            <a:pPr marL="7936" marR="9523" indent="110311"/>
            <a:endParaRPr lang="es-ES" sz="2400" spc="-6" dirty="0" smtClean="0">
              <a:latin typeface="Arial Unicode MS"/>
              <a:cs typeface="Arial Unicode MS"/>
            </a:endParaRPr>
          </a:p>
          <a:p>
            <a:pPr marL="7936" marR="9523" indent="110311"/>
            <a:endParaRPr lang="es-ES" sz="2400" spc="-6" dirty="0" smtClean="0">
              <a:latin typeface="Arial Unicode MS"/>
              <a:cs typeface="Arial Unicode MS"/>
            </a:endParaRPr>
          </a:p>
          <a:p>
            <a:pPr marL="7936" marR="9523" indent="110311"/>
            <a:endParaRPr lang="es-ES" sz="2400" spc="-6" dirty="0" smtClean="0">
              <a:latin typeface="Arial Unicode MS"/>
              <a:cs typeface="Arial Unicode MS"/>
            </a:endParaRPr>
          </a:p>
          <a:p>
            <a:pPr marL="7936" marR="9523" indent="110311"/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generadores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síncronos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tienen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barras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9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amortiguación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rotor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9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amortiguar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spc="-16" dirty="0" smtClean="0">
                <a:latin typeface="Arial Unicode MS"/>
                <a:cs typeface="Arial Unicode MS"/>
              </a:rPr>
              <a:t>las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oscilaciones</a:t>
            </a:r>
            <a:r>
              <a:rPr lang="es-ES" sz="2400" spc="8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8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rotor</a:t>
            </a:r>
            <a:r>
              <a:rPr lang="es-ES" sz="2400" spc="8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durante</a:t>
            </a:r>
            <a:r>
              <a:rPr lang="es-ES" sz="2400" spc="8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8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condición</a:t>
            </a:r>
            <a:r>
              <a:rPr lang="es-ES" sz="2400" spc="8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transitoria.</a:t>
            </a:r>
            <a:r>
              <a:rPr lang="es-ES" sz="2400" spc="8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8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representación</a:t>
            </a:r>
            <a:r>
              <a:rPr lang="es-ES" sz="2400" spc="8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estado</a:t>
            </a:r>
            <a:r>
              <a:rPr lang="es-ES" sz="2400" spc="8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estable</a:t>
            </a:r>
            <a:r>
              <a:rPr lang="es-ES" sz="2400" spc="84" dirty="0" smtClean="0">
                <a:latin typeface="Arial Unicode MS"/>
                <a:cs typeface="Arial Unicode MS"/>
              </a:rPr>
              <a:t> </a:t>
            </a:r>
            <a:r>
              <a:rPr lang="es-ES" sz="2400" spc="-16" dirty="0" smtClean="0">
                <a:latin typeface="Arial Unicode MS"/>
                <a:cs typeface="Arial Unicode MS"/>
              </a:rPr>
              <a:t>del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generador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síncrono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puede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representar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como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ve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 la </a:t>
            </a:r>
            <a:r>
              <a:rPr lang="es-ES" sz="240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lang="es-ES" sz="2400" spc="66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ES" sz="2400" spc="-12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4.5</a:t>
            </a:r>
            <a:r>
              <a:rPr lang="es-ES" sz="2400" spc="-12" dirty="0" smtClean="0">
                <a:latin typeface="Arial Unicode MS"/>
                <a:cs typeface="Arial Unicode MS"/>
              </a:rPr>
              <a:t>.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marL="23809" marR="48013" indent="110311"/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serie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ecuaciones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diagramas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pueden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representar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períodos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spc="-6" dirty="0" smtClean="0">
                <a:latin typeface="Arial Unicode MS"/>
                <a:cs typeface="Arial Unicode MS"/>
              </a:rPr>
              <a:t>pueden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existir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máquinas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síncronas,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como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ve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lang="es-ES" sz="2400" spc="47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ES" sz="2400" spc="-12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4.6</a:t>
            </a:r>
            <a:r>
              <a:rPr lang="es-ES" sz="2400" spc="-12" dirty="0" smtClean="0">
                <a:latin typeface="Arial Unicode MS"/>
                <a:cs typeface="Arial Unicode MS"/>
              </a:rPr>
              <a:t>: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marL="136103" marR="83725" indent="-112692">
              <a:spcBef>
                <a:spcPts val="371"/>
              </a:spcBef>
              <a:buSzPct val="85714"/>
              <a:buChar char="-"/>
              <a:tabLst>
                <a:tab pos="136103" algn="l"/>
                <a:tab pos="136501" algn="l"/>
              </a:tabLst>
            </a:pPr>
            <a:r>
              <a:rPr lang="es-ES" sz="2400" dirty="0" smtClean="0">
                <a:latin typeface="Arial Unicode MS"/>
                <a:cs typeface="Arial Unicode MS"/>
              </a:rPr>
              <a:t>Período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err="1" smtClean="0">
                <a:latin typeface="Arial Unicode MS"/>
                <a:cs typeface="Arial Unicode MS"/>
              </a:rPr>
              <a:t>subtransitorio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reactancia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síncrona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impedancia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campo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impedancia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spc="-16" dirty="0" smtClean="0">
                <a:latin typeface="Arial Unicode MS"/>
                <a:cs typeface="Arial Unicode MS"/>
              </a:rPr>
              <a:t>de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barra</a:t>
            </a:r>
            <a:r>
              <a:rPr lang="es-ES" sz="2400" spc="88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8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amortiguación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88" dirty="0" smtClean="0">
                <a:latin typeface="Arial Unicode MS"/>
                <a:cs typeface="Arial Unicode MS"/>
              </a:rPr>
              <a:t> </a:t>
            </a:r>
            <a:r>
              <a:rPr lang="es-ES" sz="2400" spc="-6" dirty="0" smtClean="0">
                <a:latin typeface="Arial Unicode MS"/>
                <a:cs typeface="Arial Unicode MS"/>
              </a:rPr>
              <a:t>paralelo.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marL="136103" marR="231337" indent="-112692">
              <a:buSzPct val="85714"/>
              <a:buChar char="-"/>
              <a:tabLst>
                <a:tab pos="136103" algn="l"/>
                <a:tab pos="136501" algn="l"/>
              </a:tabLst>
            </a:pPr>
            <a:r>
              <a:rPr lang="es-ES" sz="2400" dirty="0" smtClean="0">
                <a:latin typeface="Arial Unicode MS"/>
                <a:cs typeface="Arial Unicode MS"/>
              </a:rPr>
              <a:t>Período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transitorio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reactancia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síncrona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impedancia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campo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solo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cuando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spc="-16" dirty="0" smtClean="0">
                <a:latin typeface="Arial Unicode MS"/>
                <a:cs typeface="Arial Unicode MS"/>
              </a:rPr>
              <a:t>la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corriente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barra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amortiguación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está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spc="-6" dirty="0" smtClean="0">
                <a:latin typeface="Arial Unicode MS"/>
                <a:cs typeface="Arial Unicode MS"/>
              </a:rPr>
              <a:t>decayendo.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marL="136103" marR="79361" indent="-112692">
              <a:spcBef>
                <a:spcPts val="50"/>
              </a:spcBef>
              <a:buSzPct val="92307"/>
              <a:buChar char="-"/>
              <a:tabLst>
                <a:tab pos="136103" algn="l"/>
                <a:tab pos="136501" algn="l"/>
              </a:tabLst>
            </a:pPr>
            <a:r>
              <a:rPr lang="es-ES" sz="2400" dirty="0" smtClean="0">
                <a:latin typeface="Arial Unicode MS"/>
                <a:cs typeface="Arial Unicode MS"/>
              </a:rPr>
              <a:t>Período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estado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estacionario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reactancia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síncrona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solo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cuando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corriente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campo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spc="-12" dirty="0" smtClean="0">
                <a:latin typeface="Arial Unicode MS"/>
                <a:cs typeface="Arial Unicode MS"/>
              </a:rPr>
              <a:t>está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spc="-6" dirty="0" smtClean="0">
                <a:latin typeface="Arial Unicode MS"/>
                <a:cs typeface="Arial Unicode MS"/>
              </a:rPr>
              <a:t>decayendo.</a:t>
            </a:r>
            <a:endParaRPr lang="es-ES" sz="2400" dirty="0" smtClean="0">
              <a:latin typeface="Arial Unicode MS"/>
              <a:cs typeface="Arial Unicode MS"/>
            </a:endParaRP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D7631-4714-422B-BAD4-DC9D1202AA3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1692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19199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>
                <a:latin typeface="Arial Unicode MS"/>
              </a:rPr>
              <a:t>Las </a:t>
            </a:r>
            <a:r>
              <a:rPr lang="en-US" sz="2400" dirty="0" err="1" smtClean="0">
                <a:latin typeface="Arial Unicode MS"/>
              </a:rPr>
              <a:t>redes</a:t>
            </a:r>
            <a:r>
              <a:rPr lang="en-US" sz="2400" dirty="0" smtClean="0">
                <a:latin typeface="Arial Unicode MS"/>
              </a:rPr>
              <a:t> de </a:t>
            </a:r>
            <a:r>
              <a:rPr lang="en-US" sz="2400" dirty="0" err="1" smtClean="0">
                <a:latin typeface="Arial Unicode MS"/>
              </a:rPr>
              <a:t>generadores</a:t>
            </a:r>
            <a:r>
              <a:rPr lang="en-US" sz="2400" dirty="0" smtClean="0">
                <a:latin typeface="Arial Unicode MS"/>
              </a:rPr>
              <a:t> </a:t>
            </a:r>
            <a:r>
              <a:rPr lang="en-US" sz="2400" dirty="0" err="1" smtClean="0">
                <a:latin typeface="Arial Unicode MS"/>
              </a:rPr>
              <a:t>generan</a:t>
            </a:r>
            <a:r>
              <a:rPr lang="en-US" sz="2400" dirty="0" smtClean="0">
                <a:latin typeface="Arial Unicode MS"/>
              </a:rPr>
              <a:t> </a:t>
            </a:r>
            <a:r>
              <a:rPr lang="en-US" sz="2400" dirty="0" err="1" smtClean="0">
                <a:latin typeface="Arial Unicode MS"/>
              </a:rPr>
              <a:t>una</a:t>
            </a:r>
            <a:r>
              <a:rPr lang="en-US" sz="2400" dirty="0" smtClean="0">
                <a:latin typeface="Arial Unicode MS"/>
              </a:rPr>
              <a:t> gran </a:t>
            </a:r>
            <a:r>
              <a:rPr lang="en-US" sz="2400" dirty="0" err="1" smtClean="0">
                <a:latin typeface="Arial Unicode MS"/>
              </a:rPr>
              <a:t>cantidad</a:t>
            </a:r>
            <a:r>
              <a:rPr lang="en-US" sz="2400" dirty="0" smtClean="0">
                <a:latin typeface="Arial Unicode MS"/>
              </a:rPr>
              <a:t> de </a:t>
            </a:r>
            <a:r>
              <a:rPr lang="en-US" sz="2400" dirty="0" err="1" smtClean="0">
                <a:latin typeface="Arial Unicode MS"/>
              </a:rPr>
              <a:t>calor</a:t>
            </a:r>
            <a:r>
              <a:rPr lang="en-US" sz="2400" dirty="0" smtClean="0">
                <a:latin typeface="Arial Unicode MS"/>
              </a:rPr>
              <a:t>. La </a:t>
            </a:r>
            <a:r>
              <a:rPr lang="en-US" sz="2400" dirty="0" err="1" smtClean="0">
                <a:latin typeface="Arial Unicode MS"/>
              </a:rPr>
              <a:t>limitación</a:t>
            </a:r>
            <a:r>
              <a:rPr lang="en-US" sz="2400" dirty="0" smtClean="0">
                <a:latin typeface="Arial Unicode MS"/>
              </a:rPr>
              <a:t> de la </a:t>
            </a:r>
            <a:r>
              <a:rPr lang="en-US" sz="2400" dirty="0" err="1" smtClean="0">
                <a:latin typeface="Arial Unicode MS"/>
              </a:rPr>
              <a:t>operación</a:t>
            </a:r>
            <a:r>
              <a:rPr lang="en-US" sz="2400" dirty="0" smtClean="0">
                <a:latin typeface="Arial Unicode MS"/>
              </a:rPr>
              <a:t> del </a:t>
            </a:r>
            <a:r>
              <a:rPr lang="en-US" sz="2400" dirty="0" err="1" smtClean="0">
                <a:latin typeface="Arial Unicode MS"/>
              </a:rPr>
              <a:t>generador</a:t>
            </a:r>
            <a:r>
              <a:rPr lang="en-US" sz="2400" dirty="0" smtClean="0">
                <a:latin typeface="Arial Unicode MS"/>
              </a:rPr>
              <a:t> </a:t>
            </a:r>
            <a:r>
              <a:rPr lang="en-US" sz="2400" dirty="0" err="1" smtClean="0">
                <a:latin typeface="Arial Unicode MS"/>
              </a:rPr>
              <a:t>debido</a:t>
            </a:r>
            <a:r>
              <a:rPr lang="en-US" sz="2400" dirty="0" smtClean="0">
                <a:latin typeface="Arial Unicode MS"/>
              </a:rPr>
              <a:t> al </a:t>
            </a:r>
            <a:r>
              <a:rPr lang="en-US" sz="2400" dirty="0" err="1" smtClean="0">
                <a:latin typeface="Arial Unicode MS"/>
              </a:rPr>
              <a:t>calentamiento</a:t>
            </a:r>
            <a:r>
              <a:rPr lang="en-US" sz="2400" dirty="0" smtClean="0">
                <a:latin typeface="Arial Unicode MS"/>
              </a:rPr>
              <a:t> </a:t>
            </a:r>
            <a:r>
              <a:rPr lang="en-US" sz="2400" dirty="0" err="1" smtClean="0">
                <a:latin typeface="Arial Unicode MS"/>
              </a:rPr>
              <a:t>sigue</a:t>
            </a:r>
            <a:r>
              <a:rPr lang="en-US" sz="2400" dirty="0" smtClean="0">
                <a:latin typeface="Arial Unicode MS"/>
              </a:rPr>
              <a:t> las </a:t>
            </a:r>
            <a:r>
              <a:rPr lang="en-US" sz="2400" dirty="0" err="1" smtClean="0">
                <a:latin typeface="Arial Unicode MS"/>
              </a:rPr>
              <a:t>curvas</a:t>
            </a:r>
            <a:r>
              <a:rPr lang="en-US" sz="2400" dirty="0" smtClean="0">
                <a:latin typeface="Arial Unicode MS"/>
              </a:rPr>
              <a:t> de </a:t>
            </a:r>
            <a:r>
              <a:rPr lang="en-US" sz="2400" dirty="0" err="1" smtClean="0">
                <a:latin typeface="Arial Unicode MS"/>
              </a:rPr>
              <a:t>capacidad</a:t>
            </a:r>
            <a:r>
              <a:rPr lang="en-US" sz="2400" dirty="0" smtClean="0">
                <a:latin typeface="Arial Unicode MS"/>
              </a:rPr>
              <a:t> del </a:t>
            </a:r>
            <a:r>
              <a:rPr lang="en-US" sz="2400" dirty="0" err="1" smtClean="0">
                <a:latin typeface="Arial Unicode MS"/>
              </a:rPr>
              <a:t>generador</a:t>
            </a:r>
            <a:r>
              <a:rPr lang="en-US" sz="2400" dirty="0" smtClean="0">
                <a:latin typeface="Arial Unicode MS"/>
              </a:rPr>
              <a:t> </a:t>
            </a:r>
            <a:r>
              <a:rPr lang="en-US" sz="2400" dirty="0" err="1" smtClean="0">
                <a:latin typeface="Arial Unicode MS"/>
              </a:rPr>
              <a:t>como</a:t>
            </a:r>
            <a:r>
              <a:rPr lang="en-US" sz="2400" dirty="0" smtClean="0">
                <a:latin typeface="Arial Unicode MS"/>
              </a:rPr>
              <a:t> se </a:t>
            </a:r>
            <a:r>
              <a:rPr lang="en-US" sz="2400" dirty="0" err="1" smtClean="0">
                <a:latin typeface="Arial Unicode MS"/>
              </a:rPr>
              <a:t>muestra</a:t>
            </a:r>
            <a:r>
              <a:rPr lang="en-US" sz="2400" dirty="0" smtClean="0">
                <a:latin typeface="Arial Unicode MS"/>
              </a:rPr>
              <a:t> </a:t>
            </a:r>
            <a:r>
              <a:rPr lang="en-US" sz="2400" dirty="0" err="1" smtClean="0">
                <a:latin typeface="Arial Unicode MS"/>
              </a:rPr>
              <a:t>en</a:t>
            </a:r>
            <a:r>
              <a:rPr lang="en-US" sz="2400" dirty="0" smtClean="0">
                <a:latin typeface="Arial Unicode MS"/>
              </a:rPr>
              <a:t> la </a:t>
            </a:r>
            <a:r>
              <a:rPr lang="en-US" sz="2400" dirty="0" err="1" smtClean="0">
                <a:latin typeface="Arial Unicode MS"/>
              </a:rPr>
              <a:t>Figura</a:t>
            </a:r>
            <a:r>
              <a:rPr lang="en-US" sz="2400" dirty="0" smtClean="0">
                <a:latin typeface="Arial Unicode MS"/>
              </a:rPr>
              <a:t> 4.7.</a:t>
            </a:r>
          </a:p>
          <a:p>
            <a:pPr marL="118248">
              <a:spcBef>
                <a:spcPts val="62"/>
              </a:spcBef>
            </a:pPr>
            <a:r>
              <a:rPr lang="es-ES" sz="2400" spc="-6" dirty="0" smtClean="0">
                <a:latin typeface="Arial Unicode MS"/>
                <a:cs typeface="Arial Unicode MS"/>
              </a:rPr>
              <a:t>En</a:t>
            </a:r>
            <a:r>
              <a:rPr lang="es-ES" sz="2400" spc="12" dirty="0" smtClean="0">
                <a:latin typeface="Arial Unicode MS"/>
                <a:cs typeface="Arial Unicode MS"/>
              </a:rPr>
              <a:t> la </a:t>
            </a:r>
            <a:r>
              <a:rPr lang="es-ES" sz="240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lang="es-ES" sz="2400" spc="16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ES" sz="2400" spc="-12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4.7</a:t>
            </a:r>
            <a:r>
              <a:rPr lang="es-ES" sz="2400" spc="-12" dirty="0" smtClean="0">
                <a:latin typeface="Arial Unicode MS"/>
                <a:cs typeface="Arial Unicode MS"/>
              </a:rPr>
              <a:t>: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>
              <a:spcBef>
                <a:spcPts val="19"/>
              </a:spcBef>
            </a:pPr>
            <a:endParaRPr lang="es-ES" sz="2400" dirty="0" smtClean="0">
              <a:latin typeface="Arial Unicode MS"/>
              <a:cs typeface="Arial Unicode MS"/>
            </a:endParaRPr>
          </a:p>
          <a:p>
            <a:pPr marL="464739" indent="-457200">
              <a:buSzPct val="80000"/>
              <a:buFont typeface="Wingdings" panose="05000000000000000000" pitchFamily="2" charset="2"/>
              <a:buChar char="§"/>
              <a:tabLst>
                <a:tab pos="120231" algn="l"/>
                <a:tab pos="120629" algn="l"/>
              </a:tabLst>
            </a:pP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400" b="1" spc="1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región</a:t>
            </a:r>
            <a:r>
              <a:rPr lang="es-ES" sz="2400" b="1" spc="2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ab</a:t>
            </a:r>
            <a:r>
              <a:rPr lang="es-ES" sz="2400" b="1" spc="2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es</a:t>
            </a:r>
            <a:r>
              <a:rPr lang="es-ES" sz="2400" b="1" spc="1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400" b="1" spc="2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área</a:t>
            </a:r>
            <a:r>
              <a:rPr lang="es-ES" sz="2400" b="1" spc="2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400" b="1" spc="2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sobreexcitación.</a:t>
            </a:r>
            <a:endParaRPr lang="es-ES" sz="24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464739" indent="-457200">
              <a:spcBef>
                <a:spcPts val="278"/>
              </a:spcBef>
              <a:buFont typeface="Wingdings" panose="05000000000000000000" pitchFamily="2" charset="2"/>
              <a:buChar char="§"/>
              <a:tabLst>
                <a:tab pos="120231" algn="l"/>
                <a:tab pos="120629" algn="l"/>
              </a:tabLst>
            </a:pP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400" b="1" spc="3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región</a:t>
            </a:r>
            <a:r>
              <a:rPr lang="es-ES" sz="2400" b="1" spc="3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err="1" smtClean="0">
                <a:solidFill>
                  <a:srgbClr val="0070C0"/>
                </a:solidFill>
                <a:latin typeface="Arial Unicode MS"/>
                <a:cs typeface="Arial Unicode MS"/>
              </a:rPr>
              <a:t>bc</a:t>
            </a:r>
            <a:r>
              <a:rPr lang="es-ES" sz="2400" b="1" spc="3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es</a:t>
            </a:r>
            <a:r>
              <a:rPr lang="es-ES" sz="2400" b="1" spc="3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400" b="1" spc="3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área</a:t>
            </a:r>
            <a:r>
              <a:rPr lang="es-ES" sz="2400" b="1" spc="3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400" b="1" spc="3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sobrecalentamiento</a:t>
            </a:r>
            <a:r>
              <a:rPr lang="es-ES" sz="2400" b="1" spc="3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400" b="1" spc="4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estator.</a:t>
            </a:r>
            <a:endParaRPr lang="es-ES" sz="24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464739" indent="-457200">
              <a:spcBef>
                <a:spcPts val="172"/>
              </a:spcBef>
              <a:buSzPct val="75000"/>
              <a:buFont typeface="Wingdings" panose="05000000000000000000" pitchFamily="2" charset="2"/>
              <a:buChar char="§"/>
              <a:tabLst>
                <a:tab pos="120231" algn="l"/>
                <a:tab pos="120629" algn="l"/>
              </a:tabLst>
            </a:pP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400" b="1" spc="1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región</a:t>
            </a:r>
            <a:r>
              <a:rPr lang="es-ES" sz="2400" b="1" spc="2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cd</a:t>
            </a:r>
            <a:r>
              <a:rPr lang="es-ES" sz="2400" b="1" spc="2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es</a:t>
            </a:r>
            <a:r>
              <a:rPr lang="es-ES" sz="2400" b="1" spc="2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400" b="1" spc="2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área</a:t>
            </a:r>
            <a:r>
              <a:rPr lang="es-ES" sz="2400" b="1" spc="1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400" b="1" spc="2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spc="-6" dirty="0" err="1" smtClean="0">
                <a:solidFill>
                  <a:srgbClr val="0070C0"/>
                </a:solidFill>
                <a:latin typeface="Arial Unicode MS"/>
                <a:cs typeface="Arial Unicode MS"/>
              </a:rPr>
              <a:t>subexcitación</a:t>
            </a:r>
            <a:r>
              <a:rPr lang="es-ES" sz="24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.</a:t>
            </a:r>
            <a:endParaRPr lang="es-ES" sz="24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464740" indent="-457200">
              <a:spcBef>
                <a:spcPts val="150"/>
              </a:spcBef>
              <a:buSzPct val="75000"/>
              <a:buFont typeface="Wingdings" panose="05000000000000000000" pitchFamily="2" charset="2"/>
              <a:buChar char="§"/>
              <a:tabLst>
                <a:tab pos="133723" algn="l"/>
                <a:tab pos="134119" algn="l"/>
              </a:tabLst>
            </a:pP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+Q</a:t>
            </a:r>
            <a:r>
              <a:rPr lang="es-ES" sz="24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es</a:t>
            </a:r>
            <a:r>
              <a:rPr lang="es-ES" sz="24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400" b="1" spc="5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potencia</a:t>
            </a:r>
            <a:r>
              <a:rPr lang="es-ES" sz="24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reactiva</a:t>
            </a:r>
            <a:r>
              <a:rPr lang="es-ES" sz="2400" b="1" spc="5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suministrada</a:t>
            </a:r>
            <a:r>
              <a:rPr lang="es-ES" sz="24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al</a:t>
            </a:r>
            <a:r>
              <a:rPr lang="es-ES" sz="2400" b="1" spc="5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sistema</a:t>
            </a:r>
            <a:r>
              <a:rPr lang="es-ES" sz="24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desde</a:t>
            </a:r>
            <a:r>
              <a:rPr lang="es-ES" sz="2400" b="1" spc="5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4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generador</a:t>
            </a:r>
            <a:endParaRPr lang="es-ES" sz="24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464740" indent="-457200">
              <a:spcBef>
                <a:spcPts val="116"/>
              </a:spcBef>
              <a:buSzPct val="70588"/>
              <a:buFont typeface="Wingdings" panose="05000000000000000000" pitchFamily="2" charset="2"/>
              <a:buChar char="§"/>
              <a:tabLst>
                <a:tab pos="133723" algn="l"/>
                <a:tab pos="134119" algn="l"/>
              </a:tabLst>
            </a:pP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-Q</a:t>
            </a:r>
            <a:r>
              <a:rPr lang="es-ES" sz="24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es</a:t>
            </a:r>
            <a:r>
              <a:rPr lang="es-ES" sz="24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4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potencia</a:t>
            </a:r>
            <a:r>
              <a:rPr lang="es-ES" sz="24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reactiva</a:t>
            </a:r>
            <a:r>
              <a:rPr lang="es-ES" sz="24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absorbida</a:t>
            </a:r>
            <a:r>
              <a:rPr lang="es-ES" sz="24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por</a:t>
            </a:r>
            <a:r>
              <a:rPr lang="es-ES" sz="24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4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generador</a:t>
            </a:r>
            <a:r>
              <a:rPr lang="es-ES" sz="24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4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sistema</a:t>
            </a:r>
            <a:endParaRPr lang="es-ES" sz="24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464739" indent="-457200">
              <a:spcBef>
                <a:spcPts val="172"/>
              </a:spcBef>
              <a:buSzPct val="80000"/>
              <a:buFont typeface="Wingdings" panose="05000000000000000000" pitchFamily="2" charset="2"/>
              <a:buChar char="§"/>
              <a:tabLst>
                <a:tab pos="120231" algn="l"/>
                <a:tab pos="120629" algn="l"/>
              </a:tabLst>
            </a:pPr>
            <a:r>
              <a:rPr lang="es-ES" sz="2400" b="1" spc="-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PF</a:t>
            </a:r>
            <a:r>
              <a:rPr lang="es-ES" sz="2400" b="1" spc="3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es</a:t>
            </a:r>
            <a:r>
              <a:rPr lang="es-ES" sz="2400" b="1" spc="3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400" b="1" spc="3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factor</a:t>
            </a:r>
            <a:r>
              <a:rPr lang="es-ES" sz="2400" b="1" spc="3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400" b="1" spc="3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potencia</a:t>
            </a:r>
            <a:r>
              <a:rPr lang="es-ES" sz="2400" b="1" spc="3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= </a:t>
            </a:r>
            <a:r>
              <a:rPr lang="es-ES" sz="2400" b="1" dirty="0" err="1" smtClean="0">
                <a:solidFill>
                  <a:srgbClr val="0070C0"/>
                </a:solidFill>
                <a:latin typeface="Arial Unicode MS"/>
                <a:cs typeface="Arial Unicode MS"/>
              </a:rPr>
              <a:t>cos</a:t>
            </a:r>
            <a:r>
              <a:rPr lang="es-ES" sz="2400" b="1" spc="3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spc="-1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(φ).</a:t>
            </a:r>
            <a:endParaRPr lang="es-ES" sz="24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7936" marR="3174" indent="110311">
              <a:lnSpc>
                <a:spcPct val="124600"/>
              </a:lnSpc>
              <a:spcBef>
                <a:spcPts val="379"/>
              </a:spcBef>
            </a:pPr>
            <a:r>
              <a:rPr lang="es-ES" sz="2400" spc="-6" dirty="0" smtClean="0">
                <a:latin typeface="Arial Unicode MS"/>
                <a:cs typeface="Arial Unicode MS"/>
              </a:rPr>
              <a:t>Esta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curva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asegura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unidad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funcionará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límites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spc="-6" dirty="0" smtClean="0">
                <a:latin typeface="Arial Unicode MS"/>
                <a:cs typeface="Arial Unicode MS"/>
              </a:rPr>
              <a:t>temperatura </a:t>
            </a:r>
            <a:r>
              <a:rPr lang="es-ES" sz="2400" dirty="0" smtClean="0">
                <a:latin typeface="Arial Unicode MS"/>
                <a:cs typeface="Arial Unicode MS"/>
              </a:rPr>
              <a:t>permitidos.</a:t>
            </a:r>
            <a:r>
              <a:rPr lang="es-ES" sz="2400" spc="84" dirty="0" smtClean="0">
                <a:latin typeface="Arial Unicode MS"/>
                <a:cs typeface="Arial Unicode MS"/>
              </a:rPr>
              <a:t> </a:t>
            </a:r>
            <a:r>
              <a:rPr lang="es-ES" sz="2400" dirty="0" err="1" smtClean="0">
                <a:latin typeface="Arial Unicode MS"/>
                <a:cs typeface="Arial Unicode MS"/>
              </a:rPr>
              <a:t>losQ</a:t>
            </a:r>
            <a:r>
              <a:rPr lang="es-ES" sz="2400" spc="88" dirty="0" smtClean="0">
                <a:latin typeface="Arial Unicode MS"/>
                <a:cs typeface="Arial Unicode MS"/>
              </a:rPr>
              <a:t> </a:t>
            </a:r>
            <a:r>
              <a:rPr lang="es-ES" sz="2400" spc="-16" dirty="0" smtClean="0">
                <a:latin typeface="Arial Unicode MS"/>
                <a:cs typeface="Arial Unicode MS"/>
              </a:rPr>
              <a:t>(MVAR)</a:t>
            </a:r>
            <a:r>
              <a:rPr lang="es-ES" sz="2400" spc="88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8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controla</a:t>
            </a:r>
            <a:r>
              <a:rPr lang="es-ES" sz="2400" spc="88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88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88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generador</a:t>
            </a:r>
            <a:r>
              <a:rPr lang="es-ES" sz="2400" spc="8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controlando</a:t>
            </a:r>
            <a:r>
              <a:rPr lang="es-ES" sz="2400" spc="88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88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corriente</a:t>
            </a:r>
            <a:r>
              <a:rPr lang="es-ES" sz="2400" spc="88" dirty="0" smtClean="0">
                <a:latin typeface="Arial Unicode MS"/>
                <a:cs typeface="Arial Unicode MS"/>
              </a:rPr>
              <a:t> </a:t>
            </a:r>
            <a:r>
              <a:rPr lang="es-ES" sz="2400" spc="-16" dirty="0" smtClean="0">
                <a:latin typeface="Arial Unicode MS"/>
                <a:cs typeface="Arial Unicode MS"/>
              </a:rPr>
              <a:t>del</a:t>
            </a:r>
            <a:r>
              <a:rPr lang="es-ES" sz="2400" dirty="0" smtClean="0">
                <a:latin typeface="Arial Unicode MS"/>
                <a:cs typeface="Arial Unicode MS"/>
              </a:rPr>
              <a:t> campo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excitación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spc="-6" dirty="0" smtClean="0">
                <a:latin typeface="Arial Unicode MS"/>
                <a:cs typeface="Arial Unicode MS"/>
              </a:rPr>
              <a:t>(IF)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spc="-12" dirty="0" smtClean="0">
                <a:latin typeface="Arial Unicode MS"/>
                <a:cs typeface="Arial Unicode MS"/>
              </a:rPr>
              <a:t>P(MW)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está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controlado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por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spc="34" dirty="0" smtClean="0">
                <a:latin typeface="Arial Unicode MS"/>
                <a:cs typeface="Arial Unicode MS"/>
              </a:rPr>
              <a:t>motor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primario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spc="-16" dirty="0" smtClean="0">
                <a:latin typeface="Arial Unicode MS"/>
                <a:cs typeface="Arial Unicode MS"/>
              </a:rPr>
              <a:t>(es</a:t>
            </a:r>
            <a:r>
              <a:rPr lang="es-ES" sz="2400" dirty="0" smtClean="0">
                <a:latin typeface="Arial Unicode MS"/>
                <a:cs typeface="Arial Unicode MS"/>
              </a:rPr>
              <a:t> decir,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agregando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más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vapor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turbina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vapor).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ecuación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esto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spc="-16" dirty="0" smtClean="0">
                <a:latin typeface="Arial Unicode MS"/>
                <a:cs typeface="Arial Unicode MS"/>
              </a:rPr>
              <a:t>es: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marL="118248">
              <a:spcBef>
                <a:spcPts val="53"/>
              </a:spcBef>
            </a:pPr>
            <a:r>
              <a:rPr lang="es-ES" sz="2400" b="1" dirty="0" smtClean="0">
                <a:latin typeface="Arial Unicode MS"/>
                <a:cs typeface="Arial Unicode MS"/>
              </a:rPr>
              <a:t>MW = MVA</a:t>
            </a:r>
            <a:r>
              <a:rPr lang="es-ES" sz="2400" b="1" spc="-3" dirty="0" smtClean="0">
                <a:latin typeface="Arial Unicode MS"/>
                <a:cs typeface="Arial Unicode MS"/>
              </a:rPr>
              <a:t> x </a:t>
            </a:r>
            <a:r>
              <a:rPr lang="es-ES" sz="2400" b="1" dirty="0" err="1" smtClean="0">
                <a:latin typeface="Arial Unicode MS"/>
                <a:cs typeface="Arial Unicode MS"/>
              </a:rPr>
              <a:t>cos</a:t>
            </a:r>
            <a:r>
              <a:rPr lang="es-ES" sz="2400" b="1" dirty="0" smtClean="0">
                <a:latin typeface="Arial Unicode MS"/>
                <a:cs typeface="Arial Unicode MS"/>
              </a:rPr>
              <a:t> </a:t>
            </a:r>
            <a:r>
              <a:rPr lang="es-ES" sz="2400" b="1" spc="-16" dirty="0" smtClean="0">
                <a:latin typeface="Arial Unicode MS"/>
                <a:cs typeface="Arial Unicode MS"/>
              </a:rPr>
              <a:t>(φ)</a:t>
            </a:r>
            <a:endParaRPr lang="es-ES" sz="2400" b="1" dirty="0" smtClean="0">
              <a:latin typeface="Arial Unicode MS"/>
              <a:cs typeface="Arial Unicode MS"/>
            </a:endParaRPr>
          </a:p>
          <a:p>
            <a:pPr marL="7936">
              <a:spcBef>
                <a:spcPts val="191"/>
              </a:spcBef>
            </a:pPr>
            <a:r>
              <a:rPr lang="es-ES" sz="2400" dirty="0" smtClean="0">
                <a:latin typeface="Arial Unicode MS"/>
                <a:cs typeface="Arial Unicode MS"/>
              </a:rPr>
              <a:t>donde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(φ)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ángulo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entre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voltaje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corriente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terminales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spc="-6" dirty="0" smtClean="0">
                <a:latin typeface="Arial Unicode MS"/>
                <a:cs typeface="Arial Unicode MS"/>
              </a:rPr>
              <a:t>generador.</a:t>
            </a: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D7631-4714-422B-BAD4-DC9D1202AA3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4431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936">
              <a:spcBef>
                <a:spcPts val="62"/>
              </a:spcBef>
            </a:pPr>
            <a:r>
              <a:rPr lang="es-ES" sz="2800" b="1" dirty="0" smtClean="0">
                <a:latin typeface="Arial Unicode MS"/>
                <a:cs typeface="Arial Unicode MS"/>
              </a:rPr>
              <a:t>4.4.1</a:t>
            </a:r>
            <a:r>
              <a:rPr lang="es-ES" sz="2800" b="1" spc="71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Sistema</a:t>
            </a:r>
            <a:r>
              <a:rPr lang="es-ES" sz="2800" b="1" spc="75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de</a:t>
            </a:r>
            <a:r>
              <a:rPr lang="es-ES" sz="2800" b="1" spc="75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excitación</a:t>
            </a:r>
            <a:r>
              <a:rPr lang="es-ES" sz="2800" b="1" spc="71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del</a:t>
            </a:r>
            <a:r>
              <a:rPr lang="es-ES" sz="2800" b="1" spc="75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generador</a:t>
            </a:r>
            <a:r>
              <a:rPr lang="es-ES" sz="2800" b="1" spc="75" dirty="0" smtClean="0"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latin typeface="Arial Unicode MS"/>
                <a:cs typeface="Arial Unicode MS"/>
              </a:rPr>
              <a:t>síncrono</a:t>
            </a:r>
          </a:p>
          <a:p>
            <a:pPr marL="7936">
              <a:spcBef>
                <a:spcPts val="62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7936" marR="3174">
              <a:spcBef>
                <a:spcPts val="343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generador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síncrono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tiene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campo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rotor.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Este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necesita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spc="-16" dirty="0" smtClean="0">
                <a:latin typeface="Arial Unicode MS"/>
                <a:cs typeface="Arial Unicode MS"/>
              </a:rPr>
              <a:t>una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excitación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spc="-34" dirty="0" smtClean="0">
                <a:latin typeface="Arial Unicode MS"/>
                <a:cs typeface="Arial Unicode MS"/>
              </a:rPr>
              <a:t>CC.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spc="-19" dirty="0" smtClean="0">
                <a:latin typeface="Arial Unicode MS"/>
                <a:cs typeface="Arial Unicode MS"/>
              </a:rPr>
              <a:t>El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cambio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excitación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da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como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resultado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cambio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potencia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reactiva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cambio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terminal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generador.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marL="7936" marR="112296">
              <a:spcBef>
                <a:spcPts val="3"/>
              </a:spcBef>
            </a:pPr>
            <a:endParaRPr lang="es-ES" sz="2800" spc="-19" dirty="0" smtClean="0">
              <a:latin typeface="Arial Unicode MS"/>
              <a:cs typeface="Arial Unicode MS"/>
            </a:endParaRPr>
          </a:p>
          <a:p>
            <a:pPr marL="7936" marR="112296">
              <a:spcBef>
                <a:spcPts val="3"/>
              </a:spcBef>
            </a:pPr>
            <a:r>
              <a:rPr lang="es-ES" sz="2800" spc="-19" dirty="0" smtClean="0">
                <a:latin typeface="Arial Unicode MS"/>
                <a:cs typeface="Arial Unicode MS"/>
              </a:rPr>
              <a:t>El</a:t>
            </a:r>
            <a:r>
              <a:rPr lang="es-ES" sz="2800" spc="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sistema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excitación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utilizado</a:t>
            </a:r>
            <a:r>
              <a:rPr lang="es-ES" sz="2800" spc="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generador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sistema</a:t>
            </a:r>
            <a:r>
              <a:rPr lang="es-ES" sz="2800" spc="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excitación</a:t>
            </a:r>
            <a:r>
              <a:rPr lang="es-ES" sz="2800" spc="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sin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escobillas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4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consta</a:t>
            </a:r>
            <a:r>
              <a:rPr lang="es-ES" sz="2800" spc="47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47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47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siguientes</a:t>
            </a:r>
            <a:r>
              <a:rPr lang="es-ES" sz="2800" spc="47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componentes: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>
              <a:spcBef>
                <a:spcPts val="25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424723" lvl="1" indent="-457200">
              <a:buSzPct val="92307"/>
              <a:buFont typeface="Arial" panose="020B0604020202020204" pitchFamily="34" charset="0"/>
              <a:buChar char="•"/>
              <a:tabLst>
                <a:tab pos="120629" algn="l"/>
                <a:tab pos="121025" algn="l"/>
              </a:tabLst>
            </a:pPr>
            <a:r>
              <a:rPr lang="es-ES" sz="2800" b="1" dirty="0" smtClean="0">
                <a:latin typeface="Arial Unicode MS"/>
                <a:cs typeface="Arial Unicode MS"/>
              </a:rPr>
              <a:t>Excitador</a:t>
            </a:r>
            <a:r>
              <a:rPr lang="es-ES" sz="2800" b="1" spc="75" dirty="0" smtClean="0"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latin typeface="Arial Unicode MS"/>
                <a:cs typeface="Arial Unicode MS"/>
              </a:rPr>
              <a:t>piloto</a:t>
            </a:r>
            <a:endParaRPr lang="es-ES" sz="2800" b="1" dirty="0" smtClean="0">
              <a:latin typeface="Arial Unicode MS"/>
              <a:cs typeface="Arial Unicode MS"/>
            </a:endParaRPr>
          </a:p>
          <a:p>
            <a:pPr marL="1424723" lvl="1" indent="-457200">
              <a:spcBef>
                <a:spcPts val="294"/>
              </a:spcBef>
              <a:buSzPct val="109090"/>
              <a:buFont typeface="Arial" panose="020B0604020202020204" pitchFamily="34" charset="0"/>
              <a:buChar char="•"/>
              <a:tabLst>
                <a:tab pos="120629" algn="l"/>
                <a:tab pos="121025" algn="l"/>
              </a:tabLst>
            </a:pPr>
            <a:r>
              <a:rPr lang="es-ES" sz="2800" b="1" dirty="0" smtClean="0">
                <a:latin typeface="Arial Unicode MS"/>
                <a:cs typeface="Arial Unicode MS"/>
              </a:rPr>
              <a:t>Excitador</a:t>
            </a:r>
            <a:r>
              <a:rPr lang="es-ES" sz="2800" b="1" spc="62" dirty="0" smtClean="0"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latin typeface="Arial Unicode MS"/>
                <a:cs typeface="Arial Unicode MS"/>
              </a:rPr>
              <a:t>principal</a:t>
            </a:r>
            <a:endParaRPr lang="es-ES" sz="2800" b="1" dirty="0" smtClean="0">
              <a:latin typeface="Arial Unicode MS"/>
              <a:cs typeface="Arial Unicode MS"/>
            </a:endParaRPr>
          </a:p>
          <a:p>
            <a:pPr marL="1424723" lvl="1" indent="-457200">
              <a:spcBef>
                <a:spcPts val="266"/>
              </a:spcBef>
              <a:buSzPct val="92307"/>
              <a:buFont typeface="Arial" panose="020B0604020202020204" pitchFamily="34" charset="0"/>
              <a:buChar char="•"/>
              <a:tabLst>
                <a:tab pos="120629" algn="l"/>
                <a:tab pos="121025" algn="l"/>
              </a:tabLst>
            </a:pPr>
            <a:r>
              <a:rPr lang="es-ES" sz="2800" b="1" dirty="0" smtClean="0">
                <a:latin typeface="Arial Unicode MS"/>
                <a:cs typeface="Arial Unicode MS"/>
              </a:rPr>
              <a:t>Rueda </a:t>
            </a:r>
            <a:r>
              <a:rPr lang="es-ES" sz="2800" b="1" spc="-6" dirty="0" smtClean="0">
                <a:latin typeface="Arial Unicode MS"/>
                <a:cs typeface="Arial Unicode MS"/>
              </a:rPr>
              <a:t>rectificadora</a:t>
            </a:r>
            <a:endParaRPr lang="es-ES" sz="2800" b="1" dirty="0" smtClean="0">
              <a:latin typeface="Arial Unicode MS"/>
              <a:cs typeface="Arial Unicode MS"/>
            </a:endParaRPr>
          </a:p>
          <a:p>
            <a:pPr marL="1424723" lvl="1" indent="-457200">
              <a:spcBef>
                <a:spcPts val="229"/>
              </a:spcBef>
              <a:buSzPct val="85714"/>
              <a:buFont typeface="Arial" panose="020B0604020202020204" pitchFamily="34" charset="0"/>
              <a:buChar char="•"/>
              <a:tabLst>
                <a:tab pos="120629" algn="l"/>
                <a:tab pos="121025" algn="l"/>
              </a:tabLst>
            </a:pPr>
            <a:r>
              <a:rPr lang="es-ES" sz="2800" b="1" dirty="0" smtClean="0">
                <a:latin typeface="Arial Unicode MS"/>
                <a:cs typeface="Arial Unicode MS"/>
              </a:rPr>
              <a:t>Regulador</a:t>
            </a:r>
            <a:r>
              <a:rPr lang="es-ES" sz="2800" b="1" spc="60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de</a:t>
            </a:r>
            <a:r>
              <a:rPr lang="es-ES" sz="2800" b="1" spc="62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voltaje</a:t>
            </a:r>
            <a:r>
              <a:rPr lang="es-ES" sz="2800" b="1" spc="62" dirty="0" smtClean="0"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latin typeface="Arial Unicode MS"/>
                <a:cs typeface="Arial Unicode MS"/>
              </a:rPr>
              <a:t>automático</a:t>
            </a:r>
          </a:p>
          <a:p>
            <a:pPr marL="120629" indent="-113089">
              <a:spcBef>
                <a:spcPts val="229"/>
              </a:spcBef>
              <a:buSzPct val="85714"/>
              <a:buChar char="-"/>
              <a:tabLst>
                <a:tab pos="120629" algn="l"/>
                <a:tab pos="121025" algn="l"/>
              </a:tabLst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7936" marR="3174" indent="110311">
              <a:spcBef>
                <a:spcPts val="379"/>
              </a:spcBef>
            </a:pPr>
            <a:r>
              <a:rPr lang="es-ES" sz="2800" spc="-6" dirty="0" smtClean="0">
                <a:latin typeface="Arial Unicode MS"/>
                <a:cs typeface="Arial Unicode MS"/>
              </a:rPr>
              <a:t>En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sistema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excitación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sin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escobillas,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monta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rectificador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rotor.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spc="-16" dirty="0" err="1" smtClean="0">
                <a:latin typeface="Arial Unicode MS"/>
                <a:cs typeface="Arial Unicode MS"/>
              </a:rPr>
              <a:t>fem</a:t>
            </a:r>
            <a:r>
              <a:rPr lang="es-ES" sz="2800" dirty="0" smtClean="0">
                <a:latin typeface="Arial Unicode MS"/>
                <a:cs typeface="Arial Unicode MS"/>
              </a:rPr>
              <a:t> inducida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rotor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trifásico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excitador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principal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rectifica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spc="-16" dirty="0" smtClean="0">
                <a:latin typeface="Arial Unicode MS"/>
                <a:cs typeface="Arial Unicode MS"/>
              </a:rPr>
              <a:t>se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suministra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devanado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campo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spc="-50" dirty="0" smtClean="0">
                <a:latin typeface="Arial Unicode MS"/>
                <a:cs typeface="Arial Unicode MS"/>
              </a:rPr>
              <a:t>CC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generador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principal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rotor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como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spc="-16" dirty="0" smtClean="0">
                <a:latin typeface="Arial Unicode MS"/>
                <a:cs typeface="Arial Unicode MS"/>
              </a:rPr>
              <a:t>se</a:t>
            </a:r>
            <a:r>
              <a:rPr lang="es-ES" sz="2800" dirty="0" smtClean="0">
                <a:latin typeface="Arial Unicode MS"/>
                <a:cs typeface="Arial Unicode MS"/>
              </a:rPr>
              <a:t> muestra</a:t>
            </a:r>
            <a:r>
              <a:rPr lang="es-ES" sz="2800" spc="107" dirty="0" smtClean="0">
                <a:latin typeface="Arial Unicode MS"/>
                <a:cs typeface="Arial Unicode MS"/>
              </a:rPr>
              <a:t> </a:t>
            </a:r>
            <a:r>
              <a:rPr lang="es-ES" sz="2800" dirty="0" err="1" smtClean="0">
                <a:latin typeface="Arial Unicode MS"/>
                <a:cs typeface="Arial Unicode MS"/>
              </a:rPr>
              <a:t>en</a:t>
            </a:r>
            <a:r>
              <a:rPr lang="es-ES" sz="2800" dirty="0" err="1" smtClean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lang="es-ES" sz="2800" spc="107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ES" sz="2800" spc="-12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4.8.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marL="7936" marR="15078" indent="110311">
              <a:spcBef>
                <a:spcPts val="60"/>
              </a:spcBef>
            </a:pPr>
            <a:r>
              <a:rPr lang="es-ES" sz="2800" spc="-6" dirty="0" smtClean="0">
                <a:latin typeface="Arial Unicode MS"/>
                <a:cs typeface="Arial Unicode MS"/>
              </a:rPr>
              <a:t>Este</a:t>
            </a:r>
            <a:r>
              <a:rPr lang="es-ES" sz="2800" spc="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sistema</a:t>
            </a:r>
            <a:r>
              <a:rPr lang="es-ES" sz="2800" spc="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necesita</a:t>
            </a:r>
            <a:r>
              <a:rPr lang="es-ES" sz="2800" spc="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anillos</a:t>
            </a:r>
            <a:r>
              <a:rPr lang="es-ES" sz="2800" spc="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colectores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ni</a:t>
            </a:r>
            <a:r>
              <a:rPr lang="es-ES" sz="2800" spc="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cepillos.</a:t>
            </a:r>
            <a:r>
              <a:rPr lang="es-ES" sz="2800" spc="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Tiene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excitador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principal</a:t>
            </a:r>
            <a:r>
              <a:rPr lang="es-ES" sz="2800" spc="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spc="-16" dirty="0" smtClean="0">
                <a:latin typeface="Arial Unicode MS"/>
                <a:cs typeface="Arial Unicode MS"/>
              </a:rPr>
              <a:t>eje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principal</a:t>
            </a:r>
            <a:r>
              <a:rPr lang="es-ES" sz="2800" spc="10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07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generador-turbina</a:t>
            </a:r>
            <a:r>
              <a:rPr lang="es-ES" sz="2800" spc="107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107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107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rectificador</a:t>
            </a:r>
            <a:r>
              <a:rPr lang="es-ES" sz="2800" spc="107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giratorio</a:t>
            </a:r>
            <a:r>
              <a:rPr lang="es-ES" sz="2800" spc="107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07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10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excitador</a:t>
            </a:r>
            <a:r>
              <a:rPr lang="es-ES" sz="2800" spc="107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piloto</a:t>
            </a:r>
            <a:r>
              <a:rPr lang="es-ES" sz="2800" spc="107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07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generador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imanes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permanentes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como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muestra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detalle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err="1" smtClean="0">
                <a:latin typeface="Arial Unicode MS"/>
                <a:cs typeface="Arial Unicode MS"/>
              </a:rPr>
              <a:t>en</a:t>
            </a:r>
            <a:r>
              <a:rPr lang="es-ES" sz="2800" dirty="0" err="1" smtClean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lang="es-ES" sz="2800" spc="66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ES" sz="2800" spc="-12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4.9</a:t>
            </a:r>
            <a:r>
              <a:rPr lang="es-ES" sz="2800" spc="-12" dirty="0" smtClean="0">
                <a:latin typeface="Arial Unicode MS"/>
                <a:cs typeface="Arial Unicode MS"/>
              </a:rPr>
              <a:t>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marL="7936" marR="74599" indent="110311"/>
            <a:r>
              <a:rPr lang="es-ES" sz="2800" spc="-6" dirty="0" smtClean="0">
                <a:latin typeface="Arial Unicode MS"/>
                <a:cs typeface="Arial Unicode MS"/>
              </a:rPr>
              <a:t>Este</a:t>
            </a:r>
            <a:r>
              <a:rPr lang="es-ES" sz="2800" spc="8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sistema</a:t>
            </a:r>
            <a:r>
              <a:rPr lang="es-ES" sz="2800" spc="8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proporciona</a:t>
            </a:r>
            <a:r>
              <a:rPr lang="es-ES" sz="2800" spc="8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</a:t>
            </a:r>
            <a:r>
              <a:rPr lang="es-ES" sz="2800" spc="8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generador</a:t>
            </a:r>
            <a:r>
              <a:rPr lang="es-ES" sz="2800" spc="8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principal</a:t>
            </a:r>
            <a:r>
              <a:rPr lang="es-ES" sz="2800" spc="8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8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8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continua</a:t>
            </a:r>
            <a:r>
              <a:rPr lang="es-ES" sz="2800" spc="8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8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84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devanado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campo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controla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esta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función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salida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generador.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</a:p>
          <a:p>
            <a:pPr marL="7936" marR="74599" indent="110311" algn="just"/>
            <a:r>
              <a:rPr lang="es-ES" sz="2800" spc="62" dirty="0" smtClean="0">
                <a:latin typeface="Arial Unicode MS"/>
                <a:cs typeface="Arial Unicode MS"/>
              </a:rPr>
              <a:t>La excitatriz proporciona corriente continua al devanado decampo del generador y le da al regulador el control de la salida de la excitatriz en función de la tensión de salida del generador</a:t>
            </a:r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D7631-4714-422B-BAD4-DC9D1202AA3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2606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936">
              <a:spcBef>
                <a:spcPts val="3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4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relación</a:t>
            </a:r>
            <a:r>
              <a:rPr lang="es-ES" sz="2800" spc="4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47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cortocircuito</a:t>
            </a:r>
            <a:r>
              <a:rPr lang="es-ES" sz="2800" spc="43" dirty="0" smtClean="0">
                <a:latin typeface="Arial Unicode MS"/>
                <a:cs typeface="Arial Unicode MS"/>
              </a:rPr>
              <a:t> </a:t>
            </a:r>
            <a:r>
              <a:rPr lang="es-ES" sz="2800" spc="-31" dirty="0" smtClean="0">
                <a:latin typeface="Arial Unicode MS"/>
                <a:cs typeface="Arial Unicode MS"/>
              </a:rPr>
              <a:t>(SCR)</a:t>
            </a:r>
            <a:r>
              <a:rPr lang="es-ES" sz="2800" spc="4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47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define</a:t>
            </a:r>
            <a:r>
              <a:rPr lang="es-ES" sz="2800" spc="4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4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47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siguiente</a:t>
            </a:r>
            <a:r>
              <a:rPr lang="es-ES" sz="2800" spc="43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manera:</a:t>
            </a:r>
          </a:p>
          <a:p>
            <a:pPr marL="7936">
              <a:spcBef>
                <a:spcPts val="3"/>
              </a:spcBef>
            </a:pPr>
            <a:endParaRPr lang="es-ES" sz="2800" spc="-6" dirty="0" smtClean="0">
              <a:latin typeface="Arial Unicode MS"/>
              <a:cs typeface="Arial Unicode MS"/>
            </a:endParaRPr>
          </a:p>
          <a:p>
            <a:pPr marL="7936">
              <a:spcBef>
                <a:spcPts val="3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>
              <a:spcBef>
                <a:spcPts val="25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745595"/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campo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requerida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nominal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circuito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abierto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marL="55552"/>
            <a:r>
              <a:rPr lang="es-ES" sz="2800" dirty="0" smtClean="0">
                <a:latin typeface="Arial Unicode MS"/>
                <a:cs typeface="Arial Unicode MS"/>
              </a:rPr>
              <a:t>Relación</a:t>
            </a:r>
            <a:r>
              <a:rPr lang="es-ES" sz="2800" spc="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cortocircuito5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marL="734484"/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campo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requerida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nominal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estator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spc="-16" dirty="0" smtClean="0">
                <a:latin typeface="Arial Unicode MS"/>
                <a:cs typeface="Arial Unicode MS"/>
              </a:rPr>
              <a:t>SC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marL="7936" marR="28173" indent="110311">
              <a:spcBef>
                <a:spcPts val="371"/>
              </a:spcBef>
            </a:pPr>
            <a:r>
              <a:rPr lang="es-ES" sz="2800" spc="-6" dirty="0" smtClean="0">
                <a:latin typeface="Arial Unicode MS"/>
                <a:cs typeface="Arial Unicode MS"/>
              </a:rPr>
              <a:t>Esta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relación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inversamente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proporcional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reactancia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síncrona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spc="-16" dirty="0" smtClean="0">
                <a:latin typeface="Arial Unicode MS"/>
                <a:cs typeface="Arial Unicode MS"/>
              </a:rPr>
              <a:t>eje</a:t>
            </a:r>
            <a:r>
              <a:rPr lang="es-ES" sz="2800" dirty="0" smtClean="0">
                <a:latin typeface="Arial Unicode MS"/>
                <a:cs typeface="Arial Unicode MS"/>
              </a:rPr>
              <a:t> directo.</a:t>
            </a:r>
            <a:r>
              <a:rPr lang="es-ES" sz="2800" spc="47" dirty="0" smtClean="0">
                <a:latin typeface="Arial Unicode MS"/>
                <a:cs typeface="Arial Unicode MS"/>
              </a:rPr>
              <a:t> </a:t>
            </a:r>
            <a:r>
              <a:rPr lang="es-ES" sz="2800" spc="-12" dirty="0" smtClean="0">
                <a:latin typeface="Arial Unicode MS"/>
                <a:cs typeface="Arial Unicode MS"/>
              </a:rPr>
              <a:t>XD,</a:t>
            </a:r>
            <a:r>
              <a:rPr lang="es-ES" sz="2800" spc="47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sus</a:t>
            </a:r>
            <a:r>
              <a:rPr lang="es-ES" sz="2800" spc="47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valores</a:t>
            </a:r>
            <a:r>
              <a:rPr lang="es-ES" sz="2800" spc="47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típicos</a:t>
            </a:r>
            <a:r>
              <a:rPr lang="es-ES" sz="2800" spc="47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47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encuentran</a:t>
            </a:r>
            <a:r>
              <a:rPr lang="es-ES" sz="2800" spc="47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entre</a:t>
            </a:r>
            <a:r>
              <a:rPr lang="es-ES" sz="2800" spc="47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0,5</a:t>
            </a:r>
            <a:r>
              <a:rPr lang="es-ES" sz="2800" spc="47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47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0,6</a:t>
            </a:r>
            <a:r>
              <a:rPr lang="es-ES" sz="2800" spc="47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47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turbogeneradores</a:t>
            </a:r>
            <a:r>
              <a:rPr lang="es-ES" sz="2800" spc="31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1,0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1,5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err="1" smtClean="0">
                <a:latin typeface="Arial Unicode MS"/>
                <a:cs typeface="Arial Unicode MS"/>
              </a:rPr>
              <a:t>hidrogeneradores</a:t>
            </a:r>
            <a:r>
              <a:rPr lang="es-ES" sz="2800" dirty="0" smtClean="0">
                <a:latin typeface="Arial Unicode MS"/>
                <a:cs typeface="Arial Unicode MS"/>
              </a:rPr>
              <a:t>.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spc="-56" dirty="0" smtClean="0">
                <a:latin typeface="Arial Unicode MS"/>
                <a:cs typeface="Arial Unicode MS"/>
              </a:rPr>
              <a:t>SCR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más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alto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dará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impedancia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síncrona </a:t>
            </a:r>
            <a:r>
              <a:rPr lang="es-ES" sz="2800" dirty="0" smtClean="0">
                <a:latin typeface="Arial Unicode MS"/>
                <a:cs typeface="Arial Unicode MS"/>
              </a:rPr>
              <a:t>más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baja.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altas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corrientes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cortocircuito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spc="-56" dirty="0" smtClean="0">
                <a:latin typeface="Arial Unicode MS"/>
                <a:cs typeface="Arial Unicode MS"/>
              </a:rPr>
              <a:t>SCR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más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bajo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afectarán </a:t>
            </a:r>
            <a:r>
              <a:rPr lang="es-ES" sz="2800" dirty="0" smtClean="0">
                <a:latin typeface="Arial Unicode MS"/>
                <a:cs typeface="Arial Unicode MS"/>
              </a:rPr>
              <a:t>inversamente</a:t>
            </a:r>
            <a:r>
              <a:rPr lang="es-ES" sz="2800" spc="9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97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regulación</a:t>
            </a:r>
            <a:r>
              <a:rPr lang="es-ES" sz="2800" spc="97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97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estabilidad</a:t>
            </a:r>
            <a:r>
              <a:rPr lang="es-ES" sz="2800" spc="9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97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voltaje.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>
              <a:spcBef>
                <a:spcPts val="31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7936" marR="494815" lvl="2">
              <a:tabLst>
                <a:tab pos="177768" algn="l"/>
              </a:tabLst>
            </a:pPr>
            <a:r>
              <a:rPr lang="es-ES" sz="2800" b="1" dirty="0" smtClean="0">
                <a:latin typeface="Arial Unicode MS"/>
                <a:cs typeface="Arial Unicode MS"/>
              </a:rPr>
              <a:t>4.4.3 Estabilidad</a:t>
            </a:r>
            <a:r>
              <a:rPr lang="es-ES" sz="2800" b="1" spc="88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en</a:t>
            </a:r>
            <a:r>
              <a:rPr lang="es-ES" sz="2800" b="1" spc="90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estado</a:t>
            </a:r>
            <a:r>
              <a:rPr lang="es-ES" sz="2800" b="1" spc="90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estacionario</a:t>
            </a:r>
            <a:r>
              <a:rPr lang="es-ES" sz="2800" b="1" spc="90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y</a:t>
            </a:r>
            <a:r>
              <a:rPr lang="es-ES" sz="2800" b="1" spc="90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estabilidad</a:t>
            </a:r>
            <a:r>
              <a:rPr lang="es-ES" sz="2800" b="1" spc="90" dirty="0" smtClean="0"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latin typeface="Arial Unicode MS"/>
                <a:cs typeface="Arial Unicode MS"/>
              </a:rPr>
              <a:t>transitoria </a:t>
            </a:r>
            <a:r>
              <a:rPr lang="es-ES" sz="2800" b="1" dirty="0" smtClean="0">
                <a:latin typeface="Arial Unicode MS"/>
                <a:cs typeface="Arial Unicode MS"/>
              </a:rPr>
              <a:t>de</a:t>
            </a:r>
            <a:r>
              <a:rPr lang="es-ES" sz="2800" b="1" spc="107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generadores</a:t>
            </a:r>
            <a:r>
              <a:rPr lang="es-ES" sz="2800" b="1" spc="107" dirty="0" smtClean="0"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latin typeface="Arial Unicode MS"/>
                <a:cs typeface="Arial Unicode MS"/>
              </a:rPr>
              <a:t>síncronos</a:t>
            </a:r>
          </a:p>
          <a:p>
            <a:pPr marL="7936" marR="494815" lvl="2">
              <a:buAutoNum type="arabicPeriod" startAt="3"/>
              <a:tabLst>
                <a:tab pos="177768" algn="l"/>
              </a:tabLst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7936" marR="3174">
              <a:spcBef>
                <a:spcPts val="379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Durante</a:t>
            </a:r>
            <a:r>
              <a:rPr lang="es-ES" sz="2800" spc="10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10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perturbación</a:t>
            </a:r>
            <a:r>
              <a:rPr lang="es-ES" sz="2800" spc="11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0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sistema,</a:t>
            </a:r>
            <a:r>
              <a:rPr lang="es-ES" sz="2800" spc="11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como</a:t>
            </a:r>
            <a:r>
              <a:rPr lang="es-ES" sz="2800" spc="109" dirty="0" smtClean="0">
                <a:latin typeface="Arial Unicode MS"/>
                <a:cs typeface="Arial Unicode MS"/>
              </a:rPr>
              <a:t> </a:t>
            </a:r>
            <a:r>
              <a:rPr lang="es-ES" sz="2800" spc="34" dirty="0" smtClean="0">
                <a:latin typeface="Arial Unicode MS"/>
                <a:cs typeface="Arial Unicode MS"/>
              </a:rPr>
              <a:t>un</a:t>
            </a:r>
            <a:r>
              <a:rPr lang="es-ES" sz="2800" spc="11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aumento</a:t>
            </a:r>
            <a:r>
              <a:rPr lang="es-ES" sz="2800" spc="10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repentino</a:t>
            </a:r>
            <a:r>
              <a:rPr lang="es-ES" sz="2800" spc="11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9" dirty="0" smtClean="0">
                <a:latin typeface="Arial Unicode MS"/>
                <a:cs typeface="Arial Unicode MS"/>
              </a:rPr>
              <a:t> </a:t>
            </a:r>
            <a:r>
              <a:rPr lang="es-ES" sz="2800" spc="-16" dirty="0" smtClean="0">
                <a:latin typeface="Arial Unicode MS"/>
                <a:cs typeface="Arial Unicode MS"/>
              </a:rPr>
              <a:t>la </a:t>
            </a:r>
            <a:r>
              <a:rPr lang="es-ES" sz="2800" dirty="0" smtClean="0">
                <a:latin typeface="Arial Unicode MS"/>
                <a:cs typeface="Arial Unicode MS"/>
              </a:rPr>
              <a:t>carga</a:t>
            </a:r>
            <a:r>
              <a:rPr lang="es-ES" sz="2800" spc="8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</a:t>
            </a:r>
            <a:r>
              <a:rPr lang="es-ES" sz="2800" spc="8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cambios</a:t>
            </a:r>
            <a:r>
              <a:rPr lang="es-ES" sz="2800" spc="8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repentinos</a:t>
            </a:r>
            <a:r>
              <a:rPr lang="es-ES" sz="2800" spc="8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potencia</a:t>
            </a:r>
            <a:r>
              <a:rPr lang="es-ES" sz="2800" spc="8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conmutación,</a:t>
            </a:r>
            <a:r>
              <a:rPr lang="es-ES" sz="2800" spc="8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88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generador </a:t>
            </a:r>
            <a:r>
              <a:rPr lang="es-ES" sz="2800" dirty="0" smtClean="0">
                <a:latin typeface="Arial Unicode MS"/>
                <a:cs typeface="Arial Unicode MS"/>
              </a:rPr>
              <a:t>síncrono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tiene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oscilaciones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ángulo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alrededor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posición </a:t>
            </a:r>
            <a:r>
              <a:rPr lang="es-ES" sz="2800" dirty="0" smtClean="0">
                <a:latin typeface="Arial Unicode MS"/>
                <a:cs typeface="Arial Unicode MS"/>
              </a:rPr>
              <a:t>media.</a:t>
            </a:r>
            <a:r>
              <a:rPr lang="es-ES" sz="2800" spc="81" dirty="0" smtClean="0">
                <a:latin typeface="Arial Unicode MS"/>
                <a:cs typeface="Arial Unicode MS"/>
              </a:rPr>
              <a:t> </a:t>
            </a:r>
            <a:r>
              <a:rPr lang="es-ES" sz="2800" spc="-28" dirty="0" smtClean="0">
                <a:latin typeface="Arial Unicode MS"/>
                <a:cs typeface="Arial Unicode MS"/>
              </a:rPr>
              <a:t>Si</a:t>
            </a:r>
            <a:r>
              <a:rPr lang="es-ES" sz="2800" spc="81" dirty="0" smtClean="0">
                <a:latin typeface="Arial Unicode MS"/>
                <a:cs typeface="Arial Unicode MS"/>
              </a:rPr>
              <a:t> </a:t>
            </a:r>
            <a:r>
              <a:rPr lang="es-ES" sz="2800" spc="34" dirty="0" smtClean="0">
                <a:latin typeface="Arial Unicode MS"/>
                <a:cs typeface="Arial Unicode MS"/>
              </a:rPr>
              <a:t>un</a:t>
            </a:r>
            <a:r>
              <a:rPr lang="es-ES" sz="2800" spc="8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generador</a:t>
            </a:r>
            <a:r>
              <a:rPr lang="es-ES" sz="2800" spc="8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tiene</a:t>
            </a:r>
            <a:r>
              <a:rPr lang="es-ES" sz="2800" spc="8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8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pérdida</a:t>
            </a:r>
            <a:r>
              <a:rPr lang="es-ES" sz="2800" spc="8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sincronismo</a:t>
            </a:r>
            <a:r>
              <a:rPr lang="es-ES" sz="2800" spc="8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debido</a:t>
            </a:r>
            <a:r>
              <a:rPr lang="es-ES" sz="2800" spc="8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81" dirty="0" smtClean="0">
                <a:latin typeface="Arial Unicode MS"/>
                <a:cs typeface="Arial Unicode MS"/>
              </a:rPr>
              <a:t> </a:t>
            </a:r>
            <a:r>
              <a:rPr lang="es-ES" sz="2800" spc="-12" dirty="0" smtClean="0">
                <a:latin typeface="Arial Unicode MS"/>
                <a:cs typeface="Arial Unicode MS"/>
              </a:rPr>
              <a:t>esta </a:t>
            </a:r>
            <a:r>
              <a:rPr lang="es-ES" sz="2800" dirty="0" smtClean="0">
                <a:latin typeface="Arial Unicode MS"/>
                <a:cs typeface="Arial Unicode MS"/>
              </a:rPr>
              <a:t>perturbación,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esto</a:t>
            </a:r>
            <a:r>
              <a:rPr lang="es-ES" sz="2800" spc="9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denomina</a:t>
            </a:r>
            <a:r>
              <a:rPr lang="es-ES" sz="2800" spc="9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estado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pérdida</a:t>
            </a:r>
            <a:r>
              <a:rPr lang="es-ES" sz="2800" spc="9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estabilidad.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-28" dirty="0" smtClean="0">
                <a:latin typeface="Arial Unicode MS"/>
                <a:cs typeface="Arial Unicode MS"/>
              </a:rPr>
              <a:t>Si</a:t>
            </a:r>
            <a:r>
              <a:rPr lang="es-ES" sz="2800" spc="94" dirty="0" smtClean="0">
                <a:latin typeface="Arial Unicode MS"/>
                <a:cs typeface="Arial Unicode MS"/>
              </a:rPr>
              <a:t> </a:t>
            </a:r>
            <a:r>
              <a:rPr lang="es-ES" sz="2800" spc="-16" dirty="0" smtClean="0">
                <a:latin typeface="Arial Unicode MS"/>
                <a:cs typeface="Arial Unicode MS"/>
              </a:rPr>
              <a:t>el </a:t>
            </a:r>
            <a:r>
              <a:rPr lang="es-ES" sz="2800" dirty="0" smtClean="0">
                <a:latin typeface="Arial Unicode MS"/>
                <a:cs typeface="Arial Unicode MS"/>
              </a:rPr>
              <a:t>sistema</a:t>
            </a:r>
            <a:r>
              <a:rPr lang="es-ES" sz="2800" spc="8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puede</a:t>
            </a:r>
            <a:r>
              <a:rPr lang="es-ES" sz="2800" spc="8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responder</a:t>
            </a:r>
            <a:r>
              <a:rPr lang="es-ES" sz="2800" spc="8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88" dirty="0" smtClean="0">
                <a:latin typeface="Arial Unicode MS"/>
                <a:cs typeface="Arial Unicode MS"/>
              </a:rPr>
              <a:t> </a:t>
            </a:r>
            <a:r>
              <a:rPr lang="es-ES" sz="2800" spc="34" dirty="0" smtClean="0">
                <a:latin typeface="Arial Unicode MS"/>
                <a:cs typeface="Arial Unicode MS"/>
              </a:rPr>
              <a:t>un</a:t>
            </a:r>
            <a:r>
              <a:rPr lang="es-ES" sz="2800" spc="8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pequeño</a:t>
            </a:r>
            <a:r>
              <a:rPr lang="es-ES" sz="2800" spc="8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cambio</a:t>
            </a:r>
            <a:r>
              <a:rPr lang="es-ES" sz="2800" spc="8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gradual</a:t>
            </a:r>
            <a:r>
              <a:rPr lang="es-ES" sz="2800" spc="8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potencia</a:t>
            </a:r>
            <a:r>
              <a:rPr lang="es-ES" sz="2800" spc="8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88" dirty="0" smtClean="0">
                <a:latin typeface="Arial Unicode MS"/>
                <a:cs typeface="Arial Unicode MS"/>
              </a:rPr>
              <a:t> </a:t>
            </a:r>
            <a:r>
              <a:rPr lang="es-ES" sz="2800" spc="19" dirty="0" smtClean="0">
                <a:latin typeface="Arial Unicode MS"/>
                <a:cs typeface="Arial Unicode MS"/>
              </a:rPr>
              <a:t>un </a:t>
            </a:r>
            <a:r>
              <a:rPr lang="es-ES" sz="2800" spc="31" dirty="0" smtClean="0">
                <a:latin typeface="Arial Unicode MS"/>
                <a:cs typeface="Arial Unicode MS"/>
              </a:rPr>
              <a:t>punto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dado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sistema,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esto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denomina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estabilidad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estado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estable.</a:t>
            </a:r>
            <a:r>
              <a:rPr lang="es-ES" sz="2800" spc="2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potencia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máxima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puede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transferir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spc="34" dirty="0" smtClean="0">
                <a:latin typeface="Arial Unicode MS"/>
                <a:cs typeface="Arial Unicode MS"/>
              </a:rPr>
              <a:t>un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spc="31" dirty="0" smtClean="0">
                <a:latin typeface="Arial Unicode MS"/>
                <a:cs typeface="Arial Unicode MS"/>
              </a:rPr>
              <a:t>punto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dado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sistema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81" dirty="0" smtClean="0">
                <a:latin typeface="Arial Unicode MS"/>
                <a:cs typeface="Arial Unicode MS"/>
              </a:rPr>
              <a:t> </a:t>
            </a:r>
            <a:r>
              <a:rPr lang="es-ES" sz="2800" spc="34" dirty="0" smtClean="0">
                <a:latin typeface="Arial Unicode MS"/>
                <a:cs typeface="Arial Unicode MS"/>
              </a:rPr>
              <a:t>un</a:t>
            </a:r>
            <a:r>
              <a:rPr lang="es-ES" sz="2800" spc="8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cambio</a:t>
            </a:r>
            <a:r>
              <a:rPr lang="es-ES" sz="2800" spc="8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gradual</a:t>
            </a:r>
            <a:r>
              <a:rPr lang="es-ES" sz="2800" spc="8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potencia</a:t>
            </a:r>
            <a:r>
              <a:rPr lang="es-ES" sz="2800" spc="8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sin</a:t>
            </a:r>
            <a:r>
              <a:rPr lang="es-ES" sz="2800" spc="8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pérdida</a:t>
            </a:r>
            <a:r>
              <a:rPr lang="es-ES" sz="2800" spc="8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sincronismo</a:t>
            </a:r>
            <a:r>
              <a:rPr lang="es-ES" sz="2800" spc="84" dirty="0" smtClean="0">
                <a:latin typeface="Arial Unicode MS"/>
                <a:cs typeface="Arial Unicode MS"/>
              </a:rPr>
              <a:t> </a:t>
            </a:r>
            <a:r>
              <a:rPr lang="es-ES" sz="2800" spc="-16" dirty="0" smtClean="0">
                <a:latin typeface="Arial Unicode MS"/>
                <a:cs typeface="Arial Unicode MS"/>
              </a:rPr>
              <a:t>se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denomina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límite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estabilidad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estado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estable.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spc="-28" dirty="0" smtClean="0">
                <a:latin typeface="Arial Unicode MS"/>
                <a:cs typeface="Arial Unicode MS"/>
              </a:rPr>
              <a:t>Si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sistema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puede </a:t>
            </a:r>
            <a:r>
              <a:rPr lang="es-ES" sz="2800" dirty="0" smtClean="0">
                <a:latin typeface="Arial Unicode MS"/>
                <a:cs typeface="Arial Unicode MS"/>
              </a:rPr>
              <a:t>responder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spc="34" dirty="0" smtClean="0">
                <a:latin typeface="Arial Unicode MS"/>
                <a:cs typeface="Arial Unicode MS"/>
              </a:rPr>
              <a:t>un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cambio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grande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rápido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potencia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spc="34" dirty="0" smtClean="0">
                <a:latin typeface="Arial Unicode MS"/>
                <a:cs typeface="Arial Unicode MS"/>
              </a:rPr>
              <a:t>un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spc="31" dirty="0" smtClean="0">
                <a:latin typeface="Arial Unicode MS"/>
                <a:cs typeface="Arial Unicode MS"/>
              </a:rPr>
              <a:t>punto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dado</a:t>
            </a:r>
            <a:r>
              <a:rPr lang="es-ES" sz="2800" spc="60" dirty="0" smtClean="0">
                <a:latin typeface="Arial Unicode MS"/>
                <a:cs typeface="Arial Unicode MS"/>
              </a:rPr>
              <a:t> </a:t>
            </a:r>
            <a:r>
              <a:rPr lang="es-ES" sz="2800" spc="-16" dirty="0" smtClean="0">
                <a:latin typeface="Arial Unicode MS"/>
                <a:cs typeface="Arial Unicode MS"/>
              </a:rPr>
              <a:t>del </a:t>
            </a:r>
            <a:r>
              <a:rPr lang="es-ES" sz="2800" dirty="0" smtClean="0">
                <a:latin typeface="Arial Unicode MS"/>
                <a:cs typeface="Arial Unicode MS"/>
              </a:rPr>
              <a:t>sistema,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esto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denomina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estabilidad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transitoria.</a:t>
            </a:r>
            <a:endParaRPr lang="es-ES" sz="2800" dirty="0" smtClean="0">
              <a:latin typeface="Arial Unicode MS"/>
              <a:cs typeface="Arial Unicode MS"/>
            </a:endParaRP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D7631-4714-422B-BAD4-DC9D1202AA3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3290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539" lvl="1" algn="just">
              <a:tabLst>
                <a:tab pos="127374" algn="l"/>
              </a:tabLst>
            </a:pPr>
            <a:r>
              <a:rPr lang="es-ES" sz="2800" b="1" spc="-12" dirty="0" smtClean="0">
                <a:latin typeface="Arial Unicode MS"/>
                <a:cs typeface="Arial Unicode MS"/>
              </a:rPr>
              <a:t>4.5 CONEXIÓN</a:t>
            </a:r>
            <a:r>
              <a:rPr lang="es-ES" sz="2800" b="1" spc="-3" dirty="0" smtClean="0">
                <a:latin typeface="Arial Unicode MS"/>
                <a:cs typeface="Arial Unicode MS"/>
              </a:rPr>
              <a:t> </a:t>
            </a:r>
            <a:r>
              <a:rPr lang="es-ES" sz="2800" b="1" spc="-37" dirty="0" smtClean="0">
                <a:latin typeface="Arial Unicode MS"/>
                <a:cs typeface="Arial Unicode MS"/>
              </a:rPr>
              <a:t>DE</a:t>
            </a:r>
            <a:r>
              <a:rPr lang="es-ES" sz="2800" b="1" dirty="0" smtClean="0">
                <a:latin typeface="Arial Unicode MS"/>
                <a:cs typeface="Arial Unicode MS"/>
              </a:rPr>
              <a:t> </a:t>
            </a:r>
            <a:r>
              <a:rPr lang="es-ES" sz="2800" b="1" spc="-37" dirty="0" smtClean="0">
                <a:latin typeface="Arial Unicode MS"/>
                <a:cs typeface="Arial Unicode MS"/>
              </a:rPr>
              <a:t>GENERADORES</a:t>
            </a:r>
            <a:r>
              <a:rPr lang="es-ES" sz="2800" b="1" dirty="0" smtClean="0">
                <a:latin typeface="Arial Unicode MS"/>
                <a:cs typeface="Arial Unicode MS"/>
              </a:rPr>
              <a:t> </a:t>
            </a:r>
            <a:r>
              <a:rPr lang="es-ES" sz="2800" b="1" spc="-22" dirty="0" smtClean="0">
                <a:latin typeface="Arial Unicode MS"/>
                <a:cs typeface="Arial Unicode MS"/>
              </a:rPr>
              <a:t>EN</a:t>
            </a:r>
            <a:r>
              <a:rPr lang="es-ES" sz="2800" b="1" dirty="0" smtClean="0">
                <a:latin typeface="Arial Unicode MS"/>
                <a:cs typeface="Arial Unicode MS"/>
              </a:rPr>
              <a:t> </a:t>
            </a:r>
            <a:r>
              <a:rPr lang="es-ES" sz="2800" b="1" spc="-43" dirty="0" smtClean="0">
                <a:latin typeface="Arial Unicode MS"/>
                <a:cs typeface="Arial Unicode MS"/>
              </a:rPr>
              <a:t>CENTRALES</a:t>
            </a:r>
            <a:r>
              <a:rPr lang="es-ES" sz="2800" b="1" dirty="0" smtClean="0"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latin typeface="Arial Unicode MS"/>
                <a:cs typeface="Arial Unicode MS"/>
              </a:rPr>
              <a:t>ELÉCTRICAS</a:t>
            </a:r>
          </a:p>
          <a:p>
            <a:pPr marL="126977" lvl="1" indent="-119438" algn="just">
              <a:buAutoNum type="arabicPeriod" startAt="5"/>
              <a:tabLst>
                <a:tab pos="127374" algn="l"/>
              </a:tabLst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7936" marR="185705" algn="just">
              <a:spcBef>
                <a:spcPts val="341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Como</a:t>
            </a:r>
            <a:r>
              <a:rPr lang="es-ES" sz="2800" spc="4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4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muestra</a:t>
            </a:r>
            <a:r>
              <a:rPr lang="es-ES" sz="2800" spc="4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4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lang="es-ES" sz="2800" spc="43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4.10</a:t>
            </a:r>
            <a:r>
              <a:rPr lang="es-ES" sz="2800" spc="43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4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principales</a:t>
            </a:r>
            <a:r>
              <a:rPr lang="es-ES" sz="2800" spc="4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elementos</a:t>
            </a:r>
            <a:r>
              <a:rPr lang="es-ES" sz="2800" spc="4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4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este</a:t>
            </a:r>
            <a:r>
              <a:rPr lang="es-ES" sz="2800" spc="4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esquema</a:t>
            </a:r>
            <a:r>
              <a:rPr lang="es-ES" sz="2800" spc="4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4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conexión</a:t>
            </a:r>
            <a:r>
              <a:rPr lang="es-ES" sz="2800" spc="4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son</a:t>
            </a:r>
            <a:r>
              <a:rPr lang="es-ES" sz="2800" spc="43" dirty="0" smtClean="0">
                <a:latin typeface="Arial Unicode MS"/>
                <a:cs typeface="Arial Unicode MS"/>
              </a:rPr>
              <a:t> </a:t>
            </a:r>
            <a:r>
              <a:rPr lang="es-ES" sz="2800" spc="-16" dirty="0" smtClean="0">
                <a:latin typeface="Arial Unicode MS"/>
                <a:cs typeface="Arial Unicode MS"/>
              </a:rPr>
              <a:t>el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generador,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auxiliar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unidad,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servicio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7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estación,</a:t>
            </a:r>
            <a:r>
              <a:rPr lang="es-ES" sz="2800" spc="79" dirty="0" smtClean="0">
                <a:latin typeface="Arial Unicode MS"/>
                <a:cs typeface="Arial Unicode MS"/>
              </a:rPr>
              <a:t> </a:t>
            </a:r>
            <a:r>
              <a:rPr lang="es-ES" sz="2800" spc="-16" dirty="0" smtClean="0">
                <a:latin typeface="Arial Unicode MS"/>
                <a:cs typeface="Arial Unicode MS"/>
              </a:rPr>
              <a:t>la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err="1" smtClean="0">
                <a:latin typeface="Arial Unicode MS"/>
                <a:cs typeface="Arial Unicode MS"/>
              </a:rPr>
              <a:t>aparamenta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alta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err="1" smtClean="0">
                <a:latin typeface="Arial Unicode MS"/>
                <a:cs typeface="Arial Unicode MS"/>
              </a:rPr>
              <a:t>aparamenta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transformadores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baja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tensión.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spcBef>
                <a:spcPts val="43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7936" marR="340061" lvl="1" algn="just">
              <a:tabLst>
                <a:tab pos="140865" algn="l"/>
              </a:tabLst>
            </a:pPr>
            <a:r>
              <a:rPr lang="es-ES" sz="2800" b="1" spc="-6" dirty="0" smtClean="0">
                <a:latin typeface="Arial Unicode MS"/>
                <a:cs typeface="Arial Unicode MS"/>
              </a:rPr>
              <a:t>4.6 SINCRONIZACIÓN</a:t>
            </a:r>
            <a:r>
              <a:rPr lang="es-ES" sz="2800" b="1" spc="-10" dirty="0" smtClean="0">
                <a:latin typeface="Arial Unicode MS"/>
                <a:cs typeface="Arial Unicode MS"/>
              </a:rPr>
              <a:t> </a:t>
            </a:r>
            <a:r>
              <a:rPr lang="es-ES" sz="2800" b="1" spc="-28" dirty="0" smtClean="0">
                <a:latin typeface="Arial Unicode MS"/>
                <a:cs typeface="Arial Unicode MS"/>
              </a:rPr>
              <a:t>DEL</a:t>
            </a:r>
            <a:r>
              <a:rPr lang="es-ES" sz="2800" b="1" spc="-6" dirty="0" smtClean="0">
                <a:latin typeface="Arial Unicode MS"/>
                <a:cs typeface="Arial Unicode MS"/>
              </a:rPr>
              <a:t> </a:t>
            </a:r>
            <a:r>
              <a:rPr lang="es-ES" sz="2800" b="1" spc="-37" dirty="0" smtClean="0">
                <a:latin typeface="Arial Unicode MS"/>
                <a:cs typeface="Arial Unicode MS"/>
              </a:rPr>
              <a:t>GENERADOR</a:t>
            </a:r>
            <a:r>
              <a:rPr lang="es-ES" sz="2800" b="1" spc="-6" dirty="0" smtClean="0">
                <a:latin typeface="Arial Unicode MS"/>
                <a:cs typeface="Arial Unicode MS"/>
              </a:rPr>
              <a:t> </a:t>
            </a:r>
            <a:r>
              <a:rPr lang="es-ES" sz="2800" b="1" spc="-19" dirty="0" smtClean="0">
                <a:latin typeface="Arial Unicode MS"/>
                <a:cs typeface="Arial Unicode MS"/>
              </a:rPr>
              <a:t>SINCRÓNICO</a:t>
            </a:r>
            <a:r>
              <a:rPr lang="es-ES" sz="2800" b="1" spc="-10" dirty="0" smtClean="0">
                <a:latin typeface="Arial Unicode MS"/>
                <a:cs typeface="Arial Unicode MS"/>
              </a:rPr>
              <a:t> </a:t>
            </a:r>
            <a:r>
              <a:rPr lang="es-ES" sz="2800" b="1" spc="-16" dirty="0" smtClean="0">
                <a:latin typeface="Arial Unicode MS"/>
                <a:cs typeface="Arial Unicode MS"/>
              </a:rPr>
              <a:t>CON </a:t>
            </a:r>
            <a:r>
              <a:rPr lang="es-ES" sz="2800" b="1" spc="-6" dirty="0" smtClean="0">
                <a:latin typeface="Arial Unicode MS"/>
                <a:cs typeface="Arial Unicode MS"/>
              </a:rPr>
              <a:t>EMBARRADOS</a:t>
            </a:r>
            <a:endParaRPr lang="es-ES" sz="2800" b="1" dirty="0" smtClean="0">
              <a:latin typeface="Arial Unicode MS"/>
              <a:cs typeface="Arial Unicode MS"/>
            </a:endParaRPr>
          </a:p>
          <a:p>
            <a:pPr marL="7936" marR="3174" algn="just">
              <a:spcBef>
                <a:spcPts val="341"/>
              </a:spcBef>
            </a:pPr>
            <a:r>
              <a:rPr lang="es-ES" sz="2800" spc="-19" dirty="0" smtClean="0">
                <a:latin typeface="Arial Unicode MS"/>
                <a:cs typeface="Arial Unicode MS"/>
              </a:rPr>
              <a:t>El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proceso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conectar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paralelo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generador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síncrono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barra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colectora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infinita</a:t>
            </a:r>
            <a:r>
              <a:rPr lang="es-ES" sz="2800" dirty="0" smtClean="0">
                <a:latin typeface="Arial Unicode MS"/>
                <a:cs typeface="Arial Unicode MS"/>
              </a:rPr>
              <a:t> de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red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voltaje,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secuencia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fase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frecuencia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5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denomina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sincronización</a:t>
            </a:r>
            <a:r>
              <a:rPr lang="es-ES" sz="2800" spc="56" dirty="0" smtClean="0">
                <a:latin typeface="Arial Unicode MS"/>
                <a:cs typeface="Arial Unicode MS"/>
              </a:rPr>
              <a:t> </a:t>
            </a:r>
            <a:r>
              <a:rPr lang="es-ES" sz="2800" spc="-16" dirty="0" smtClean="0">
                <a:latin typeface="Arial Unicode MS"/>
                <a:cs typeface="Arial Unicode MS"/>
              </a:rPr>
              <a:t>de</a:t>
            </a:r>
            <a:r>
              <a:rPr lang="es-ES" sz="2800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generador.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marL="118248" algn="just">
              <a:spcBef>
                <a:spcPts val="219"/>
              </a:spcBef>
            </a:pPr>
            <a:r>
              <a:rPr lang="es-ES" sz="2800" spc="-6" dirty="0" smtClean="0">
                <a:latin typeface="Arial Unicode MS"/>
                <a:cs typeface="Arial Unicode MS"/>
              </a:rPr>
              <a:t>Las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condiciones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sincronización</a:t>
            </a:r>
            <a:r>
              <a:rPr lang="es-ES" sz="2800" spc="69" dirty="0" smtClean="0">
                <a:latin typeface="Arial Unicode MS"/>
                <a:cs typeface="Arial Unicode MS"/>
              </a:rPr>
              <a:t> </a:t>
            </a:r>
            <a:r>
              <a:rPr lang="es-ES" sz="2800" spc="-12" dirty="0" smtClean="0">
                <a:latin typeface="Arial Unicode MS"/>
                <a:cs typeface="Arial Unicode MS"/>
              </a:rPr>
              <a:t>son:</a:t>
            </a:r>
          </a:p>
          <a:p>
            <a:pPr marL="118248" algn="just">
              <a:spcBef>
                <a:spcPts val="219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522287" indent="-514350" algn="just">
              <a:spcBef>
                <a:spcPts val="469"/>
              </a:spcBef>
              <a:buFont typeface="+mj-lt"/>
              <a:buAutoNum type="arabicPeriod"/>
              <a:tabLst>
                <a:tab pos="85725" algn="l"/>
                <a:tab pos="5919788" algn="l"/>
              </a:tabLst>
            </a:pPr>
            <a:r>
              <a:rPr lang="es-ES" sz="2800" b="1" spc="-1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800" b="1" spc="5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voltaje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generador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debe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ser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igual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al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voltaje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barra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colectora.</a:t>
            </a:r>
            <a:endParaRPr lang="es-ES" sz="28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522286" indent="-514350" algn="just">
              <a:spcBef>
                <a:spcPts val="197"/>
              </a:spcBef>
              <a:buFont typeface="+mj-lt"/>
              <a:buAutoNum type="arabicPeriod"/>
              <a:tabLst>
                <a:tab pos="85725" algn="l"/>
                <a:tab pos="5919788" algn="l"/>
              </a:tabLst>
            </a:pP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Las</a:t>
            </a:r>
            <a:r>
              <a:rPr lang="es-ES" sz="2800" b="1" spc="3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secuencias</a:t>
            </a:r>
            <a:r>
              <a:rPr lang="es-ES" sz="2800" b="1" spc="3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3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fase</a:t>
            </a:r>
            <a:r>
              <a:rPr lang="es-ES" sz="2800" b="1" spc="3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deben</a:t>
            </a:r>
            <a:r>
              <a:rPr lang="es-ES" sz="2800" b="1" spc="3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ser</a:t>
            </a:r>
            <a:r>
              <a:rPr lang="es-ES" sz="2800" b="1" spc="3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las</a:t>
            </a:r>
            <a:r>
              <a:rPr lang="es-ES" sz="2800" b="1" spc="3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mismas</a:t>
            </a:r>
            <a:r>
              <a:rPr lang="es-ES" sz="2800" b="1" spc="3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lang="es-ES" sz="2800" b="1" spc="3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800" b="1" spc="3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generador</a:t>
            </a:r>
            <a:r>
              <a:rPr lang="es-ES" sz="2800" b="1" spc="3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800" b="1" spc="3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800" b="1" spc="3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barra</a:t>
            </a:r>
            <a:r>
              <a:rPr lang="es-ES" sz="2800" b="1" spc="3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colectora.</a:t>
            </a:r>
            <a:endParaRPr lang="es-ES" sz="28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522286" indent="-514350" algn="just">
              <a:spcBef>
                <a:spcPts val="159"/>
              </a:spcBef>
              <a:buFont typeface="+mj-lt"/>
              <a:buAutoNum type="arabicPeriod"/>
              <a:tabLst>
                <a:tab pos="85725" algn="l"/>
                <a:tab pos="5919788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frecuencia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debe</a:t>
            </a:r>
            <a:r>
              <a:rPr lang="es-ES" sz="2800" b="1" spc="5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ser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800" b="1" spc="5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misma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lang="es-ES" sz="2800" b="1" spc="5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generador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800" b="1" spc="5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barra</a:t>
            </a:r>
            <a:r>
              <a:rPr lang="es-ES" sz="2800" b="1" spc="5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colectora.</a:t>
            </a:r>
            <a:endParaRPr lang="es-ES" sz="28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118248" algn="just">
              <a:spcBef>
                <a:spcPts val="584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18248" algn="just">
              <a:spcBef>
                <a:spcPts val="584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2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pasos</a:t>
            </a:r>
            <a:r>
              <a:rPr lang="es-ES" sz="2800" spc="3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3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3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sincronización</a:t>
            </a:r>
            <a:r>
              <a:rPr lang="es-ES" sz="2800" spc="3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son</a:t>
            </a:r>
            <a:r>
              <a:rPr lang="es-ES" sz="2800" spc="3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31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siguientes: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spcBef>
                <a:spcPts val="22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522286" indent="-514350" algn="just">
              <a:buFont typeface="+mj-lt"/>
              <a:buAutoNum type="arabicPeriod"/>
              <a:tabLst>
                <a:tab pos="74202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Haga</a:t>
            </a:r>
            <a:r>
              <a:rPr lang="es-ES" sz="2800" b="1" spc="7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funcionar</a:t>
            </a:r>
            <a:r>
              <a:rPr lang="es-ES" sz="2800" b="1" spc="7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800" b="1" spc="7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generador</a:t>
            </a:r>
            <a:r>
              <a:rPr lang="es-ES" sz="2800" b="1" spc="7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síncrono</a:t>
            </a:r>
            <a:r>
              <a:rPr lang="es-ES" sz="2800" b="1" spc="7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</a:t>
            </a:r>
            <a:r>
              <a:rPr lang="es-ES" sz="2800" b="1" spc="7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velocidad</a:t>
            </a:r>
            <a:r>
              <a:rPr lang="es-ES" sz="2800" b="1" spc="7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síncrona.</a:t>
            </a:r>
            <a:endParaRPr lang="es-ES" sz="28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514350" marR="19047" indent="-514350" algn="just">
              <a:spcBef>
                <a:spcPts val="50"/>
              </a:spcBef>
              <a:buFont typeface="+mj-lt"/>
              <a:buAutoNum type="arabicPeriod"/>
              <a:tabLst>
                <a:tab pos="69838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Aumente</a:t>
            </a:r>
            <a:r>
              <a:rPr lang="es-ES" sz="2800" b="1" spc="9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800" b="1" spc="9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corriente</a:t>
            </a:r>
            <a:r>
              <a:rPr lang="es-ES" sz="2800" b="1" spc="9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9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excitación</a:t>
            </a:r>
            <a:r>
              <a:rPr lang="es-ES" sz="2800" b="1" spc="9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lang="es-ES" sz="2800" b="1" spc="9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aumentar</a:t>
            </a:r>
            <a:r>
              <a:rPr lang="es-ES" sz="2800" b="1" spc="9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gradualmente</a:t>
            </a:r>
            <a:r>
              <a:rPr lang="es-ES" sz="2800" b="1" spc="9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800" b="1" spc="9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voltaje</a:t>
            </a:r>
            <a:r>
              <a:rPr lang="es-ES" sz="2800" b="1" spc="9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800" b="1" spc="9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terminal</a:t>
            </a:r>
            <a:r>
              <a:rPr lang="es-ES" sz="2800" b="1" spc="9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hasta</a:t>
            </a:r>
            <a:r>
              <a:rPr lang="es-ES" sz="2800" b="1" spc="12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valor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voltaje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nominal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generador.</a:t>
            </a:r>
            <a:endParaRPr lang="es-ES" sz="28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522286" indent="-514350" algn="just">
              <a:spcBef>
                <a:spcPts val="191"/>
              </a:spcBef>
              <a:buFont typeface="+mj-lt"/>
              <a:buAutoNum type="arabicPeriod"/>
              <a:tabLst>
                <a:tab pos="65473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Asegúrese</a:t>
            </a:r>
            <a:r>
              <a:rPr lang="es-ES"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que</a:t>
            </a:r>
            <a:r>
              <a:rPr lang="es-ES"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generador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las</a:t>
            </a:r>
            <a:r>
              <a:rPr lang="es-ES"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barras</a:t>
            </a:r>
            <a:r>
              <a:rPr lang="es-ES"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colectoras</a:t>
            </a:r>
            <a:r>
              <a:rPr lang="es-ES"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tengan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mismo</a:t>
            </a:r>
            <a:r>
              <a:rPr lang="es-ES"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voltaje</a:t>
            </a:r>
            <a:r>
              <a:rPr lang="es-ES"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frecuencia.</a:t>
            </a:r>
            <a:endParaRPr lang="es-ES" sz="28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522286" indent="-514350" algn="just">
              <a:spcBef>
                <a:spcPts val="290"/>
              </a:spcBef>
              <a:buFont typeface="+mj-lt"/>
              <a:buAutoNum type="arabicPeriod"/>
              <a:tabLst>
                <a:tab pos="61108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Compruebe</a:t>
            </a:r>
            <a:r>
              <a:rPr lang="es-ES" sz="2800" b="1" spc="3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que</a:t>
            </a:r>
            <a:r>
              <a:rPr lang="es-ES" sz="2800" b="1" spc="3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800" b="1" spc="4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indicador</a:t>
            </a:r>
            <a:r>
              <a:rPr lang="es-ES" sz="2800" b="1" spc="3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4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secuencia</a:t>
            </a:r>
            <a:r>
              <a:rPr lang="es-ES" sz="2800" b="1" spc="3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4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fases</a:t>
            </a:r>
            <a:r>
              <a:rPr lang="es-ES" sz="2800" b="1" spc="3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esté</a:t>
            </a:r>
            <a:r>
              <a:rPr lang="es-ES" sz="2800" b="1" spc="4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en</a:t>
            </a:r>
            <a:r>
              <a:rPr lang="es-ES" sz="2800" b="1" spc="3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sentido</a:t>
            </a:r>
            <a:r>
              <a:rPr lang="es-ES" sz="2800" b="1" spc="4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err="1" smtClean="0">
                <a:solidFill>
                  <a:srgbClr val="0070C0"/>
                </a:solidFill>
                <a:latin typeface="Arial Unicode MS"/>
                <a:cs typeface="Arial Unicode MS"/>
              </a:rPr>
              <a:t>antihorario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.</a:t>
            </a:r>
            <a:endParaRPr lang="es-ES" sz="28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522683" marR="175784" indent="-514350" algn="just">
              <a:spcBef>
                <a:spcPts val="19"/>
              </a:spcBef>
              <a:buFont typeface="+mj-lt"/>
              <a:buAutoNum type="arabicPeriod"/>
              <a:tabLst>
                <a:tab pos="74202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Aumente</a:t>
            </a:r>
            <a:r>
              <a:rPr lang="es-ES"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frecuencia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generador</a:t>
            </a:r>
            <a:r>
              <a:rPr lang="es-ES"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0,1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ciclo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más</a:t>
            </a:r>
            <a:r>
              <a:rPr lang="es-ES"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que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frecuencia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barra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colectora.</a:t>
            </a:r>
          </a:p>
          <a:p>
            <a:pPr marL="522683" marR="175784" indent="-514350" algn="just">
              <a:spcBef>
                <a:spcPts val="19"/>
              </a:spcBef>
              <a:buFont typeface="+mj-lt"/>
              <a:buAutoNum type="arabicPeriod"/>
              <a:tabLst>
                <a:tab pos="74202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Lea el </a:t>
            </a:r>
            <a:r>
              <a:rPr lang="es-ES" sz="2800" b="1" dirty="0" err="1" smtClean="0">
                <a:solidFill>
                  <a:srgbClr val="0070C0"/>
                </a:solidFill>
                <a:latin typeface="Arial Unicode MS"/>
                <a:cs typeface="Arial Unicode MS"/>
              </a:rPr>
              <a:t>sincronoscopio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. Si la frecuencia de la máquina es menor que la frecuencia de la barra colectora, el indicador tiene una lectura "lenta", y si la frecuencia de la máquina es mayor que la frecuencia de la barra colectora, entonces la máquina está dando una lectura "rápida".</a:t>
            </a:r>
          </a:p>
          <a:p>
            <a:pPr marL="522683" marR="175784" indent="-514350" algn="just">
              <a:spcBef>
                <a:spcPts val="19"/>
              </a:spcBef>
              <a:buFont typeface="+mj-lt"/>
              <a:buAutoNum type="arabicPeriod"/>
              <a:tabLst>
                <a:tab pos="74202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Si la lectura del </a:t>
            </a:r>
            <a:r>
              <a:rPr lang="es-ES" sz="2800" b="1" dirty="0" err="1" smtClean="0">
                <a:solidFill>
                  <a:srgbClr val="0070C0"/>
                </a:solidFill>
                <a:latin typeface="Arial Unicode MS"/>
                <a:cs typeface="Arial Unicode MS"/>
              </a:rPr>
              <a:t>sincronoscopio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es lenta, aumente la velocidad de la máquina (generador síncrono) hasta que el puntero esté en el medio.</a:t>
            </a:r>
          </a:p>
          <a:p>
            <a:pPr marL="522683" marR="175784" indent="-514350" algn="just">
              <a:spcBef>
                <a:spcPts val="19"/>
              </a:spcBef>
              <a:buFont typeface="+mj-lt"/>
              <a:buAutoNum type="arabicPeriod"/>
              <a:tabLst>
                <a:tab pos="74202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Cuando el puntero del </a:t>
            </a:r>
            <a:r>
              <a:rPr lang="es-ES" sz="2800" b="1" dirty="0" err="1" smtClean="0">
                <a:solidFill>
                  <a:srgbClr val="0070C0"/>
                </a:solidFill>
                <a:latin typeface="Arial Unicode MS"/>
                <a:cs typeface="Arial Unicode MS"/>
              </a:rPr>
              <a:t>sincronoscopio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esté en el medio, cierre el generador CB (ángulo cero) o en un ángulo inferior a = grados en la dirección "rápida".</a:t>
            </a: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D7631-4714-422B-BAD4-DC9D1202AA3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3074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936" marR="798370" lvl="1" algn="just">
              <a:spcBef>
                <a:spcPts val="37"/>
              </a:spcBef>
              <a:tabLst>
                <a:tab pos="147612" algn="l"/>
              </a:tabLst>
            </a:pPr>
            <a:r>
              <a:rPr lang="es-ES" sz="2800" b="1" spc="-12" dirty="0" smtClean="0">
                <a:latin typeface="Arial Unicode MS"/>
                <a:cs typeface="Arial Unicode MS"/>
              </a:rPr>
              <a:t>4.7 INSTALACIÓN</a:t>
            </a:r>
            <a:r>
              <a:rPr lang="es-ES" sz="2800" b="1" spc="-6" dirty="0" smtClean="0">
                <a:latin typeface="Arial Unicode MS"/>
                <a:cs typeface="Arial Unicode MS"/>
              </a:rPr>
              <a:t> </a:t>
            </a:r>
            <a:r>
              <a:rPr lang="es-ES" sz="2800" b="1" spc="-75" dirty="0" smtClean="0">
                <a:latin typeface="Arial Unicode MS"/>
                <a:cs typeface="Arial Unicode MS"/>
              </a:rPr>
              <a:t>Y</a:t>
            </a:r>
            <a:r>
              <a:rPr lang="es-ES" sz="2800" b="1" spc="-6" dirty="0" smtClean="0">
                <a:latin typeface="Arial Unicode MS"/>
                <a:cs typeface="Arial Unicode MS"/>
              </a:rPr>
              <a:t> </a:t>
            </a:r>
            <a:r>
              <a:rPr lang="es-ES" sz="2800" b="1" spc="-50" dirty="0" smtClean="0">
                <a:latin typeface="Arial Unicode MS"/>
                <a:cs typeface="Arial Unicode MS"/>
              </a:rPr>
              <a:t>PUESTA</a:t>
            </a:r>
            <a:r>
              <a:rPr lang="es-ES" sz="2800" b="1" spc="-3" dirty="0" smtClean="0">
                <a:latin typeface="Arial Unicode MS"/>
                <a:cs typeface="Arial Unicode MS"/>
              </a:rPr>
              <a:t> </a:t>
            </a:r>
            <a:r>
              <a:rPr lang="es-ES" sz="2800" b="1" spc="-22" dirty="0" smtClean="0">
                <a:latin typeface="Arial Unicode MS"/>
                <a:cs typeface="Arial Unicode MS"/>
              </a:rPr>
              <a:t>EN</a:t>
            </a:r>
            <a:r>
              <a:rPr lang="es-ES" sz="2800" b="1" spc="-6" dirty="0" smtClean="0">
                <a:latin typeface="Arial Unicode MS"/>
                <a:cs typeface="Arial Unicode MS"/>
              </a:rPr>
              <a:t> </a:t>
            </a:r>
            <a:r>
              <a:rPr lang="es-ES" sz="2800" b="1" spc="-19" dirty="0" smtClean="0">
                <a:latin typeface="Arial Unicode MS"/>
                <a:cs typeface="Arial Unicode MS"/>
              </a:rPr>
              <a:t>MARCHA</a:t>
            </a:r>
            <a:r>
              <a:rPr lang="es-ES" sz="2800" b="1" spc="-6" dirty="0" smtClean="0">
                <a:latin typeface="Arial Unicode MS"/>
                <a:cs typeface="Arial Unicode MS"/>
              </a:rPr>
              <a:t> </a:t>
            </a:r>
            <a:r>
              <a:rPr lang="es-ES" sz="2800" b="1" spc="-16" dirty="0" smtClean="0">
                <a:latin typeface="Arial Unicode MS"/>
                <a:cs typeface="Arial Unicode MS"/>
              </a:rPr>
              <a:t>DE </a:t>
            </a:r>
            <a:r>
              <a:rPr lang="es-ES" sz="2800" b="1" spc="-43" dirty="0" smtClean="0">
                <a:latin typeface="Arial Unicode MS"/>
                <a:cs typeface="Arial Unicode MS"/>
              </a:rPr>
              <a:t>GENERADORES</a:t>
            </a:r>
            <a:r>
              <a:rPr lang="es-ES" sz="2800" b="1" spc="6" dirty="0" smtClean="0"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latin typeface="Arial Unicode MS"/>
                <a:cs typeface="Arial Unicode MS"/>
              </a:rPr>
              <a:t>SINCRÓNICOS</a:t>
            </a:r>
            <a:endParaRPr lang="es-ES" sz="2800" b="1" dirty="0" smtClean="0">
              <a:latin typeface="Arial Unicode MS"/>
              <a:cs typeface="Arial Unicode MS"/>
            </a:endParaRPr>
          </a:p>
          <a:p>
            <a:pPr marL="7936" algn="just">
              <a:spcBef>
                <a:spcPts val="456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7936" algn="just">
              <a:spcBef>
                <a:spcPts val="456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Cuando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generador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llega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sitio,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deben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realizar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6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siguientes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pasos:</a:t>
            </a:r>
          </a:p>
          <a:p>
            <a:pPr marL="7936" algn="just">
              <a:spcBef>
                <a:spcPts val="456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081088" lvl="2" indent="-1030288" algn="just">
              <a:spcBef>
                <a:spcPts val="578"/>
              </a:spcBef>
              <a:buFont typeface="+mj-lt"/>
              <a:buAutoNum type="arabicPeriod"/>
              <a:tabLst>
                <a:tab pos="113486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Aceptación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almacenamiento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en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sitio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manera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correcta.</a:t>
            </a:r>
            <a:endParaRPr lang="es-ES" sz="28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1081088" marR="3174" lvl="2" indent="-1030288" algn="just">
              <a:spcBef>
                <a:spcPts val="6"/>
              </a:spcBef>
              <a:buFont typeface="+mj-lt"/>
              <a:buAutoNum type="arabicPeriod"/>
              <a:tabLst>
                <a:tab pos="117851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Los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cimientos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trabajo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ingeniería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civil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se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completarán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según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diseño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detallado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aprobado</a:t>
            </a:r>
            <a:r>
              <a:rPr lang="es-ES" sz="2800" b="1" spc="7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por</a:t>
            </a:r>
            <a:r>
              <a:rPr lang="es-ES" sz="2800" b="1" spc="7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los</a:t>
            </a:r>
            <a:r>
              <a:rPr lang="es-ES" sz="2800" b="1" spc="7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ingenieros</a:t>
            </a:r>
            <a:r>
              <a:rPr lang="es-ES" sz="2800" b="1" spc="7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7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servicios</a:t>
            </a:r>
            <a:r>
              <a:rPr lang="es-ES" sz="2800" b="1" spc="7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públicos.</a:t>
            </a:r>
            <a:endParaRPr lang="es-ES" sz="28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1081088" marR="123802" lvl="2" indent="-1030288" algn="just">
              <a:buFont typeface="+mj-lt"/>
              <a:buAutoNum type="arabicPeriod"/>
              <a:tabLst>
                <a:tab pos="117851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8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alineación</a:t>
            </a:r>
            <a:r>
              <a:rPr lang="es-ES"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los</a:t>
            </a:r>
            <a:r>
              <a:rPr lang="es-ES"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ejes</a:t>
            </a:r>
            <a:r>
              <a:rPr lang="es-ES" sz="28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turbinas</a:t>
            </a:r>
            <a:r>
              <a:rPr lang="es-ES"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8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generadores</a:t>
            </a:r>
            <a:r>
              <a:rPr lang="es-ES"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se</a:t>
            </a:r>
            <a:r>
              <a:rPr lang="es-ES" sz="28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realizará</a:t>
            </a:r>
            <a:r>
              <a:rPr lang="es-ES"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según</a:t>
            </a:r>
            <a:r>
              <a:rPr lang="es-ES" sz="28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las</a:t>
            </a:r>
            <a:r>
              <a:rPr lang="es-ES"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normas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internacionales</a:t>
            </a:r>
            <a:r>
              <a:rPr lang="es-ES" sz="2800" b="1" spc="21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correspondientes. </a:t>
            </a:r>
          </a:p>
          <a:p>
            <a:pPr marL="1081088" marR="123802" lvl="2" indent="-1030288" algn="just">
              <a:buFont typeface="+mj-lt"/>
              <a:buAutoNum type="arabicPeriod"/>
              <a:tabLst>
                <a:tab pos="117851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800" b="1" spc="7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instalación</a:t>
            </a:r>
            <a:r>
              <a:rPr lang="es-ES" sz="2800" b="1" spc="7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800" b="1" spc="7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sistema</a:t>
            </a:r>
            <a:r>
              <a:rPr lang="es-ES" sz="2800" b="1" spc="7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7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refrigeración</a:t>
            </a:r>
            <a:r>
              <a:rPr lang="es-ES" sz="2800" b="1" spc="7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800" b="1" spc="7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generador</a:t>
            </a:r>
            <a:r>
              <a:rPr lang="es-ES" sz="2800" b="1" spc="7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debe</a:t>
            </a:r>
            <a:r>
              <a:rPr lang="es-ES" sz="2800" b="1" spc="7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realizarse</a:t>
            </a:r>
            <a:r>
              <a:rPr lang="es-ES" sz="2800" b="1" spc="7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correctamente</a:t>
            </a:r>
            <a:r>
              <a:rPr lang="es-ES" sz="2800" b="1" spc="12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según</a:t>
            </a:r>
            <a:r>
              <a:rPr lang="es-ES" sz="28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8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diseño</a:t>
            </a:r>
            <a:r>
              <a:rPr lang="es-ES" sz="28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detallado</a:t>
            </a:r>
            <a:r>
              <a:rPr lang="es-ES" sz="28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aprobado</a:t>
            </a:r>
            <a:r>
              <a:rPr lang="es-ES" sz="2800" b="1" spc="6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por</a:t>
            </a:r>
            <a:r>
              <a:rPr lang="es-ES" sz="28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los</a:t>
            </a:r>
            <a:r>
              <a:rPr lang="es-ES" sz="28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ingenieros</a:t>
            </a:r>
            <a:r>
              <a:rPr lang="es-ES" sz="28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6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8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empresa.</a:t>
            </a:r>
          </a:p>
          <a:p>
            <a:pPr marL="1081088" marR="123802" lvl="2" indent="-1030288" algn="just">
              <a:buFont typeface="+mj-lt"/>
              <a:buAutoNum type="arabicPeriod"/>
              <a:tabLst>
                <a:tab pos="117851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Comprobación</a:t>
            </a:r>
            <a:r>
              <a:rPr lang="es-ES" sz="28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8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aislamiento</a:t>
            </a:r>
            <a:r>
              <a:rPr lang="es-ES" sz="2800" b="1" spc="6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8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estator</a:t>
            </a:r>
            <a:r>
              <a:rPr lang="es-ES" sz="2800" b="1" spc="6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8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generador</a:t>
            </a:r>
            <a:r>
              <a:rPr lang="es-ES" sz="2800" b="1" spc="6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8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6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los</a:t>
            </a:r>
            <a:r>
              <a:rPr lang="es-ES" sz="28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cables</a:t>
            </a:r>
            <a:r>
              <a:rPr lang="es-ES" sz="2800" b="1" spc="6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alimentación,</a:t>
            </a:r>
            <a:r>
              <a:rPr lang="es-ES" sz="2800" b="1" spc="6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control</a:t>
            </a:r>
            <a:r>
              <a:rPr lang="es-ES" sz="28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3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800" b="1" spc="12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protección</a:t>
            </a:r>
            <a:r>
              <a:rPr lang="es-ES" sz="28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mediante</a:t>
            </a:r>
            <a:r>
              <a:rPr lang="es-ES" sz="2800" b="1" spc="6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una</a:t>
            </a:r>
            <a:r>
              <a:rPr lang="es-ES" sz="2800" b="1" spc="6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prueba</a:t>
            </a:r>
            <a:r>
              <a:rPr lang="es-ES" sz="2800" b="1" spc="6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CC</a:t>
            </a:r>
            <a:r>
              <a:rPr lang="es-ES" sz="2800" b="1" spc="6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6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err="1" smtClean="0">
                <a:solidFill>
                  <a:srgbClr val="0070C0"/>
                </a:solidFill>
                <a:latin typeface="Arial Unicode MS"/>
                <a:cs typeface="Arial Unicode MS"/>
              </a:rPr>
              <a:t>Megger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.</a:t>
            </a:r>
          </a:p>
          <a:p>
            <a:pPr marL="1081088" marR="123802" lvl="2" indent="-1030288" algn="just">
              <a:buFont typeface="+mj-lt"/>
              <a:buAutoNum type="arabicPeriod"/>
              <a:tabLst>
                <a:tab pos="117851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Pruebas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en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estator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generador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otros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equipos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con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generador.</a:t>
            </a:r>
          </a:p>
          <a:p>
            <a:pPr marL="1081088" marR="123802" lvl="2" indent="-1030288" algn="just">
              <a:buFont typeface="+mj-lt"/>
              <a:buAutoNum type="arabicPeriod"/>
              <a:tabLst>
                <a:tab pos="117851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Secado</a:t>
            </a:r>
            <a:r>
              <a:rPr lang="es-ES" sz="2800" b="1" spc="7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800" b="1" spc="7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generador:</a:t>
            </a:r>
            <a:r>
              <a:rPr lang="es-ES" sz="2800" b="1" spc="7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calentar</a:t>
            </a:r>
            <a:r>
              <a:rPr lang="es-ES" sz="2800" b="1" spc="7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800" b="1" spc="7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aislamiento</a:t>
            </a:r>
            <a:r>
              <a:rPr lang="es-ES" sz="2800" b="1" spc="7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lang="es-ES" sz="2800" b="1" spc="7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reducir</a:t>
            </a:r>
            <a:r>
              <a:rPr lang="es-ES" sz="2800" b="1" spc="7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800" b="1" spc="7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humedad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absorbida</a:t>
            </a:r>
            <a:r>
              <a:rPr lang="es-ES" sz="2800" b="1" spc="7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800" b="1" spc="8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luego</a:t>
            </a:r>
            <a:r>
              <a:rPr lang="es-ES" sz="2800" b="1" spc="7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repetir</a:t>
            </a:r>
            <a:r>
              <a:rPr lang="es-ES" sz="2800" b="1" spc="8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800" b="1" spc="7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prueba</a:t>
            </a:r>
            <a:r>
              <a:rPr lang="es-ES" sz="2800" b="1" spc="8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7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aislamiento</a:t>
            </a:r>
            <a:r>
              <a:rPr lang="es-ES" sz="2800" b="1" spc="8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8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err="1" smtClean="0">
                <a:solidFill>
                  <a:srgbClr val="0070C0"/>
                </a:solidFill>
                <a:latin typeface="Arial Unicode MS"/>
                <a:cs typeface="Arial Unicode MS"/>
              </a:rPr>
              <a:t>Megger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.</a:t>
            </a:r>
          </a:p>
          <a:p>
            <a:pPr marL="1081088" marR="123802" lvl="2" indent="-1030288" algn="just">
              <a:buFont typeface="+mj-lt"/>
              <a:buAutoNum type="arabicPeriod"/>
              <a:tabLst>
                <a:tab pos="117851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Prueba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funcionamiento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prueba,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funcionamiento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sin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carga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bajo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supervisión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unidad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1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sus</a:t>
            </a:r>
            <a:r>
              <a:rPr lang="es-ES" sz="2800" b="1" spc="12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auxiliares.</a:t>
            </a:r>
          </a:p>
          <a:p>
            <a:pPr marL="1081088" marR="123802" lvl="2" indent="-1030288" algn="just">
              <a:buFont typeface="+mj-lt"/>
              <a:buAutoNum type="arabicPeriod"/>
              <a:tabLst>
                <a:tab pos="117851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Configuración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prueba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relés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protección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según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tabla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configuración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relés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aprobada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3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los</a:t>
            </a:r>
            <a:r>
              <a:rPr lang="es-ES" sz="28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procedimientos</a:t>
            </a:r>
            <a:r>
              <a:rPr lang="es-ES" sz="2800" b="1" spc="6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6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prueba</a:t>
            </a:r>
            <a:r>
              <a:rPr lang="es-ES" sz="2800" b="1" spc="6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6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relés.</a:t>
            </a:r>
          </a:p>
          <a:p>
            <a:pPr marL="1081088" marR="123802" lvl="2" indent="-1030288" algn="just">
              <a:buFont typeface="+mj-lt"/>
              <a:buAutoNum type="arabicPeriod"/>
              <a:tabLst>
                <a:tab pos="117851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Puesta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en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servicio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final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entrega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al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cliente.</a:t>
            </a:r>
            <a:endParaRPr lang="es-ES" sz="28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D7631-4714-422B-BAD4-DC9D1202AA3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6953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936" marR="373393" lvl="2" algn="just">
              <a:spcBef>
                <a:spcPts val="62"/>
              </a:spcBef>
              <a:tabLst>
                <a:tab pos="167451" algn="l"/>
              </a:tabLst>
            </a:pPr>
            <a:r>
              <a:rPr lang="es-ES" sz="2800" b="1" dirty="0" smtClean="0">
                <a:latin typeface="Arial Unicode MS"/>
                <a:cs typeface="Arial Unicode MS"/>
              </a:rPr>
              <a:t>4.7.1 Pruebas</a:t>
            </a:r>
            <a:r>
              <a:rPr lang="es-ES" sz="2800" b="1" spc="53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de</a:t>
            </a:r>
            <a:r>
              <a:rPr lang="es-ES" sz="2800" b="1" spc="56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puesta</a:t>
            </a:r>
            <a:r>
              <a:rPr lang="es-ES" sz="2800" b="1" spc="53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en</a:t>
            </a:r>
            <a:r>
              <a:rPr lang="es-ES" sz="2800" b="1" spc="56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servicio</a:t>
            </a:r>
            <a:r>
              <a:rPr lang="es-ES" sz="2800" b="1" spc="56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previas</a:t>
            </a:r>
            <a:r>
              <a:rPr lang="es-ES" sz="2800" b="1" spc="53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al</a:t>
            </a:r>
            <a:r>
              <a:rPr lang="es-ES" sz="2800" b="1" spc="56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arranque</a:t>
            </a:r>
            <a:r>
              <a:rPr lang="es-ES" sz="2800" b="1" spc="53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de</a:t>
            </a:r>
            <a:r>
              <a:rPr lang="es-ES" sz="2800" b="1" spc="56" dirty="0" smtClean="0"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latin typeface="Arial Unicode MS"/>
                <a:cs typeface="Arial Unicode MS"/>
              </a:rPr>
              <a:t>generadores síncronos</a:t>
            </a:r>
            <a:endParaRPr lang="es-ES" sz="2800" b="1" dirty="0" smtClean="0">
              <a:latin typeface="Arial Unicode MS"/>
              <a:cs typeface="Arial Unicode MS"/>
            </a:endParaRPr>
          </a:p>
          <a:p>
            <a:pPr marL="7936" algn="just">
              <a:spcBef>
                <a:spcPts val="616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7936" algn="just">
              <a:spcBef>
                <a:spcPts val="616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Deben</a:t>
            </a:r>
            <a:r>
              <a:rPr lang="es-ES" sz="2800" spc="4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realizarse</a:t>
            </a:r>
            <a:r>
              <a:rPr lang="es-ES" sz="2800" spc="4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4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siguientes</a:t>
            </a:r>
            <a:r>
              <a:rPr lang="es-ES" sz="2800" spc="47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pruebas</a:t>
            </a:r>
            <a:r>
              <a:rPr lang="es-ES" sz="2800" spc="4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4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puesta</a:t>
            </a:r>
            <a:r>
              <a:rPr lang="es-ES" sz="2800" spc="47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4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servicio</a:t>
            </a:r>
            <a:r>
              <a:rPr lang="es-ES" sz="2800" spc="4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previas</a:t>
            </a:r>
            <a:r>
              <a:rPr lang="es-ES" sz="2800" spc="4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</a:t>
            </a:r>
            <a:r>
              <a:rPr lang="es-ES" sz="2800" spc="47" dirty="0" smtClean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arranque:</a:t>
            </a:r>
          </a:p>
          <a:p>
            <a:pPr marL="7936" algn="just">
              <a:spcBef>
                <a:spcPts val="616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514350" marR="95630" lvl="3" indent="-514350" algn="just">
              <a:spcBef>
                <a:spcPts val="379"/>
              </a:spcBef>
              <a:buFont typeface="+mj-lt"/>
              <a:buAutoNum type="arabicPeriod"/>
              <a:tabLst>
                <a:tab pos="113486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Medición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resistencia</a:t>
            </a:r>
            <a:r>
              <a:rPr lang="es-ES" sz="28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devanado</a:t>
            </a:r>
            <a:r>
              <a:rPr lang="es-ES" sz="28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8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estator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principal,</a:t>
            </a:r>
            <a:r>
              <a:rPr lang="es-ES" sz="28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estator</a:t>
            </a:r>
            <a:r>
              <a:rPr lang="es-ES" sz="28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excitador</a:t>
            </a:r>
            <a:r>
              <a:rPr lang="es-ES" sz="28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8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1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800" b="1" spc="12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rotor</a:t>
            </a:r>
            <a:r>
              <a:rPr lang="es-ES" sz="2800" b="1" spc="9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800" b="1" spc="9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excitador</a:t>
            </a:r>
            <a:r>
              <a:rPr lang="es-ES" sz="2800" b="1" spc="9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mediante</a:t>
            </a:r>
            <a:r>
              <a:rPr lang="es-ES" sz="2800" b="1" spc="9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un</a:t>
            </a:r>
            <a:r>
              <a:rPr lang="es-ES" sz="2800" b="1" spc="9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err="1" smtClean="0">
                <a:solidFill>
                  <a:srgbClr val="0070C0"/>
                </a:solidFill>
                <a:latin typeface="Arial Unicode MS"/>
                <a:cs typeface="Arial Unicode MS"/>
              </a:rPr>
              <a:t>microohmímetro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.</a:t>
            </a:r>
            <a:endParaRPr lang="es-ES" sz="28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514350" marR="15078" lvl="3" indent="-514350" algn="just">
              <a:buFont typeface="+mj-lt"/>
              <a:buAutoNum type="arabicPeriod"/>
              <a:tabLst>
                <a:tab pos="120650" algn="l"/>
                <a:tab pos="4932363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Medida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resistencia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aislamiento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devanado.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Esta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prueba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se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realiza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antes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3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800" b="1" spc="12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después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prueba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alto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voltaje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en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estator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principal,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rotor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principal,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estator</a:t>
            </a:r>
            <a:r>
              <a:rPr lang="es-ES" sz="2800" b="1" spc="31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excitador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rotor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excitador.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2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Se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utiliza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un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err="1" smtClean="0">
                <a:solidFill>
                  <a:srgbClr val="0070C0"/>
                </a:solidFill>
                <a:latin typeface="Arial Unicode MS"/>
                <a:cs typeface="Arial Unicode MS"/>
              </a:rPr>
              <a:t>Megger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1000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3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V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devanado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1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800" b="1" spc="12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estator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durante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1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minuto.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prueba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índice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polarización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se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utiliza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calcular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1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800" b="1" spc="12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relación</a:t>
            </a:r>
            <a:r>
              <a:rPr lang="es-ES" sz="2800" b="1" spc="6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entre</a:t>
            </a:r>
            <a:r>
              <a:rPr lang="es-ES" sz="2800" b="1" spc="7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800" b="1" spc="6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resistencia</a:t>
            </a:r>
            <a:r>
              <a:rPr lang="es-ES" sz="2800" b="1" spc="7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800" b="1" spc="7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aislamiento</a:t>
            </a:r>
            <a:r>
              <a:rPr lang="es-ES" sz="2800" b="1" spc="6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durante</a:t>
            </a:r>
            <a:r>
              <a:rPr lang="es-ES" sz="2800" b="1" spc="7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10</a:t>
            </a:r>
            <a:r>
              <a:rPr lang="es-ES" sz="2800" b="1" spc="7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minutos</a:t>
            </a:r>
            <a:r>
              <a:rPr lang="es-ES" sz="2800" b="1" spc="6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800" b="1" spc="7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800" b="1" spc="7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resistencia</a:t>
            </a:r>
            <a:r>
              <a:rPr lang="es-ES" sz="2800" b="1" spc="6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1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800" b="1" spc="12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aislamiento</a:t>
            </a:r>
            <a:r>
              <a:rPr lang="es-ES" sz="2800" b="1" spc="9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durante</a:t>
            </a:r>
            <a:r>
              <a:rPr lang="es-ES" sz="2800" b="1" spc="9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1</a:t>
            </a:r>
            <a:r>
              <a:rPr lang="es-ES" sz="2800" b="1" spc="9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minuto.</a:t>
            </a:r>
            <a:endParaRPr lang="es-ES" sz="28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514350" marR="32935" lvl="3" indent="-514350" algn="just">
              <a:buFont typeface="+mj-lt"/>
              <a:buAutoNum type="arabicPeriod"/>
              <a:tabLst>
                <a:tab pos="120650" algn="l"/>
                <a:tab pos="4932363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Pruebas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alto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voltaje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frecuencia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industrial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en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estator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principal.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Esta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prueba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se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realiza</a:t>
            </a:r>
            <a:r>
              <a:rPr lang="es-ES" sz="2800" b="1" spc="12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en</a:t>
            </a:r>
            <a:r>
              <a:rPr lang="es-ES" sz="2800" b="1" spc="5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sitio</a:t>
            </a:r>
            <a:r>
              <a:rPr lang="es-ES" sz="2800" b="1" spc="5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800" b="1" spc="5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devanado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800" b="1" spc="5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estator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800" b="1" spc="5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generador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bajo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un</a:t>
            </a:r>
            <a:r>
              <a:rPr lang="es-ES" sz="2800" b="1" spc="5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voltaje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que</a:t>
            </a:r>
            <a:r>
              <a:rPr lang="es-ES" sz="2800" b="1" spc="5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sigue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1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esta</a:t>
            </a:r>
            <a:r>
              <a:rPr lang="es-ES" sz="2800" b="1" spc="12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ecuación:</a:t>
            </a:r>
            <a:endParaRPr lang="es-ES" sz="28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166658" marR="19840" algn="just">
              <a:spcBef>
                <a:spcPts val="16"/>
              </a:spcBef>
              <a:tabLst>
                <a:tab pos="120650" algn="l"/>
                <a:tab pos="4932363" algn="l"/>
              </a:tabLst>
            </a:pPr>
            <a:r>
              <a:rPr lang="es-ES" sz="2800" b="1" spc="-4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V</a:t>
            </a:r>
            <a:r>
              <a:rPr lang="es-ES" sz="2800" b="1" spc="2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prueba</a:t>
            </a:r>
            <a:r>
              <a:rPr lang="es-ES" sz="2800" b="1" spc="2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=</a:t>
            </a:r>
            <a:r>
              <a:rPr lang="es-ES" sz="2800" b="1" spc="2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(2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V+1)</a:t>
            </a:r>
            <a:r>
              <a:rPr lang="es-ES" sz="2800" b="1" spc="2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err="1" smtClean="0">
                <a:solidFill>
                  <a:srgbClr val="0070C0"/>
                </a:solidFill>
                <a:latin typeface="Arial Unicode MS"/>
                <a:cs typeface="Arial Unicode MS"/>
              </a:rPr>
              <a:t>kV</a:t>
            </a:r>
            <a:r>
              <a:rPr lang="es-ES" sz="2800" b="1" spc="2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entre</a:t>
            </a:r>
            <a:r>
              <a:rPr lang="es-ES" sz="2800" b="1" spc="2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fase S</a:t>
            </a:r>
            <a:r>
              <a:rPr lang="es-ES" sz="2800" b="1" spc="2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800" b="1" spc="2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tierra</a:t>
            </a:r>
            <a:r>
              <a:rPr lang="es-ES" sz="2800" b="1" spc="2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con</a:t>
            </a:r>
            <a:r>
              <a:rPr lang="es-ES" sz="2800" b="1" spc="2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las</a:t>
            </a:r>
            <a:r>
              <a:rPr lang="es-ES" sz="2800" b="1" spc="2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otras</a:t>
            </a:r>
            <a:r>
              <a:rPr lang="es-ES" sz="2800" b="1" spc="2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dos</a:t>
            </a:r>
            <a:r>
              <a:rPr lang="es-ES" sz="2800" b="1" spc="2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fases</a:t>
            </a:r>
            <a:r>
              <a:rPr lang="es-ES" sz="2800" b="1" spc="2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conectadas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</a:t>
            </a:r>
            <a:r>
              <a:rPr lang="es-ES" sz="2800" b="1" spc="4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tierra</a:t>
            </a:r>
            <a:r>
              <a:rPr lang="es-ES" sz="28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durante</a:t>
            </a:r>
            <a:r>
              <a:rPr lang="es-ES" sz="28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1</a:t>
            </a:r>
            <a:r>
              <a:rPr lang="es-ES" sz="2800" b="1" spc="4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m</a:t>
            </a:r>
            <a:r>
              <a:rPr lang="es-ES" sz="28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lang="es-ES" sz="28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cada</a:t>
            </a:r>
            <a:r>
              <a:rPr lang="es-ES" sz="28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fase.</a:t>
            </a:r>
            <a:r>
              <a:rPr lang="es-ES" sz="2800" b="1" spc="4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8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tensión</a:t>
            </a:r>
            <a:r>
              <a:rPr lang="es-ES" sz="28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4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prueba</a:t>
            </a:r>
            <a:r>
              <a:rPr lang="es-ES" sz="28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se</a:t>
            </a:r>
            <a:r>
              <a:rPr lang="es-ES" sz="28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eleva</a:t>
            </a:r>
            <a:r>
              <a:rPr lang="es-ES" sz="2800" b="1" spc="2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rápidamente</a:t>
            </a:r>
            <a:r>
              <a:rPr lang="es-ES" sz="2800" b="1" spc="7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hasta</a:t>
            </a:r>
            <a:r>
              <a:rPr lang="es-ES" sz="2800" b="1" spc="7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800" b="1" spc="7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tensión</a:t>
            </a:r>
            <a:r>
              <a:rPr lang="es-ES" sz="2800" b="1" spc="7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7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prueba</a:t>
            </a:r>
            <a:r>
              <a:rPr lang="es-ES" sz="2800" b="1" spc="7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máxima.</a:t>
            </a:r>
            <a:r>
              <a:rPr lang="es-ES" sz="2800" b="1" spc="7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3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Se</a:t>
            </a:r>
            <a:r>
              <a:rPr lang="es-ES" sz="2800" b="1" spc="7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mantiene</a:t>
            </a:r>
            <a:r>
              <a:rPr lang="es-ES" sz="2800" b="1" spc="7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en</a:t>
            </a:r>
            <a:r>
              <a:rPr lang="es-ES" sz="2800" b="1" spc="7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ese</a:t>
            </a:r>
            <a:r>
              <a:rPr lang="es-ES" sz="2800" b="1" spc="7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valor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durante</a:t>
            </a:r>
            <a:r>
              <a:rPr lang="es-ES" sz="2800" b="1" spc="5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1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3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minuto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luego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se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reduce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lentamente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cero.</a:t>
            </a:r>
            <a:endParaRPr lang="es-ES" sz="28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514350" marR="161499" lvl="3" indent="-514350" algn="just">
              <a:spcBef>
                <a:spcPts val="47"/>
              </a:spcBef>
              <a:buFont typeface="+mj-lt"/>
              <a:buAutoNum type="arabicPeriod" startAt="4"/>
              <a:tabLst>
                <a:tab pos="120650" algn="l"/>
                <a:tab pos="4932363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Pruebas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alto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voltaje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frecuencia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potencia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en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rotor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principal,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estator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1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800" b="1" spc="12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excitador</a:t>
            </a:r>
            <a:r>
              <a:rPr lang="es-ES" sz="28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rotor.</a:t>
            </a:r>
            <a:r>
              <a:rPr lang="es-ES" sz="28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Esta</a:t>
            </a:r>
            <a:r>
              <a:rPr lang="es-ES"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prueba</a:t>
            </a:r>
            <a:r>
              <a:rPr lang="es-ES"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se</a:t>
            </a:r>
            <a:r>
              <a:rPr lang="es-ES" sz="28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realiza</a:t>
            </a:r>
            <a:r>
              <a:rPr lang="es-ES"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en</a:t>
            </a:r>
            <a:r>
              <a:rPr lang="es-ES"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8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sitio</a:t>
            </a:r>
            <a:r>
              <a:rPr lang="es-ES"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bajo</a:t>
            </a:r>
            <a:r>
              <a:rPr lang="es-ES"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un</a:t>
            </a:r>
            <a:r>
              <a:rPr lang="es-ES" sz="28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voltaje</a:t>
            </a:r>
            <a:r>
              <a:rPr lang="es-ES"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que</a:t>
            </a:r>
            <a:r>
              <a:rPr lang="es-ES"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sigue</a:t>
            </a:r>
            <a:r>
              <a:rPr lang="es-ES" sz="28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1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esta</a:t>
            </a:r>
            <a:r>
              <a:rPr lang="es-ES" sz="2800" b="1" spc="12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ecuación:</a:t>
            </a:r>
            <a:endParaRPr lang="es-ES" sz="28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277366" algn="just">
              <a:spcBef>
                <a:spcPts val="31"/>
              </a:spcBef>
              <a:tabLst>
                <a:tab pos="120650" algn="l"/>
                <a:tab pos="4932363" algn="l"/>
              </a:tabLst>
            </a:pPr>
            <a:r>
              <a:rPr lang="es-ES" sz="2800" b="1" spc="-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V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prueba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=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(103 x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voltaje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campo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/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voltaje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nominal)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Voltios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1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no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menos</a:t>
            </a:r>
            <a:r>
              <a:rPr lang="es-ES" sz="28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1500</a:t>
            </a:r>
            <a:r>
              <a:rPr lang="es-ES"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voltaje</a:t>
            </a:r>
            <a:r>
              <a:rPr lang="es-ES" sz="28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3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CA</a:t>
            </a:r>
            <a:r>
              <a:rPr lang="es-ES"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entre</a:t>
            </a:r>
            <a:r>
              <a:rPr lang="es-ES" sz="28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fase</a:t>
            </a:r>
            <a:r>
              <a:rPr lang="es-ES"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8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tierra</a:t>
            </a:r>
            <a:r>
              <a:rPr lang="es-ES"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con</a:t>
            </a:r>
            <a:r>
              <a:rPr lang="es-ES" sz="28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las</a:t>
            </a:r>
            <a:r>
              <a:rPr lang="es-ES" sz="28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otras</a:t>
            </a:r>
            <a:r>
              <a:rPr lang="es-ES"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dos</a:t>
            </a:r>
            <a:r>
              <a:rPr lang="es-ES" sz="28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fases</a:t>
            </a:r>
            <a:r>
              <a:rPr lang="es-ES"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1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se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conectan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tierra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durante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1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3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minuto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cada</a:t>
            </a:r>
            <a:r>
              <a:rPr lang="es-ES"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fase.</a:t>
            </a:r>
            <a:endParaRPr lang="es-ES" sz="28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565935" marR="16268" lvl="3" indent="-514350" algn="just">
              <a:spcBef>
                <a:spcPts val="34"/>
              </a:spcBef>
              <a:buFont typeface="+mj-lt"/>
              <a:buAutoNum type="arabicPeriod" startAt="5"/>
              <a:tabLst>
                <a:tab pos="120650" algn="l"/>
                <a:tab pos="4932363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Prueba</a:t>
            </a:r>
            <a:r>
              <a:rPr lang="es-ES" sz="2800" b="1" spc="7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característica</a:t>
            </a:r>
            <a:r>
              <a:rPr lang="es-ES" sz="2800" b="1" spc="8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7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circuito</a:t>
            </a:r>
            <a:r>
              <a:rPr lang="es-ES" sz="2800" b="1" spc="8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abierto.</a:t>
            </a:r>
            <a:r>
              <a:rPr lang="es-ES" sz="2800" b="1" spc="7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1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800" b="1" spc="8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generador</a:t>
            </a:r>
            <a:r>
              <a:rPr lang="es-ES" sz="2800" b="1" spc="8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funciona</a:t>
            </a:r>
            <a:r>
              <a:rPr lang="es-ES" sz="2800" b="1" spc="7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</a:t>
            </a:r>
            <a:r>
              <a:rPr lang="es-ES" sz="2800" b="1" spc="8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una</a:t>
            </a:r>
            <a:r>
              <a:rPr lang="es-ES" sz="2800" b="1" spc="7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velocidad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nominal</a:t>
            </a:r>
            <a:r>
              <a:rPr lang="es-ES" sz="2800" b="1" spc="10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en</a:t>
            </a:r>
            <a:r>
              <a:rPr lang="es-ES" sz="2800" b="1" spc="10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un</a:t>
            </a:r>
            <a:r>
              <a:rPr lang="es-ES" sz="2800" b="1" spc="10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circuito</a:t>
            </a:r>
            <a:r>
              <a:rPr lang="es-ES" sz="2800" b="1" spc="10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abierto,</a:t>
            </a:r>
            <a:r>
              <a:rPr lang="es-ES" sz="2800" b="1" spc="10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aumente</a:t>
            </a:r>
            <a:r>
              <a:rPr lang="es-ES" sz="2800" b="1" spc="10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gradualmente</a:t>
            </a:r>
            <a:r>
              <a:rPr lang="es-ES" sz="2800" b="1" spc="10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800" b="1" spc="10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voltaje</a:t>
            </a:r>
            <a:r>
              <a:rPr lang="es-ES" sz="2800" b="1" spc="10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10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excitación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lang="es-ES" sz="2800" b="1" spc="-1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tener</a:t>
            </a:r>
            <a:r>
              <a:rPr lang="es-ES" sz="2800" b="1" spc="-1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20%,</a:t>
            </a:r>
            <a:r>
              <a:rPr lang="es-ES" sz="2800" b="1" spc="-1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40%,</a:t>
            </a:r>
            <a:r>
              <a:rPr lang="es-ES" sz="2800" b="1" spc="-1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60%,</a:t>
            </a:r>
            <a:r>
              <a:rPr lang="es-ES" sz="2800" b="1" spc="-1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80%,</a:t>
            </a:r>
            <a:r>
              <a:rPr lang="es-ES" sz="2800" b="1" spc="-1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90%,</a:t>
            </a:r>
            <a:r>
              <a:rPr lang="es-ES" sz="2800" b="1" spc="-1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95%,</a:t>
            </a:r>
            <a:r>
              <a:rPr lang="es-ES" sz="2800" b="1" spc="-1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100%,</a:t>
            </a:r>
            <a:r>
              <a:rPr lang="es-ES" sz="2800" b="1" spc="-1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105%,</a:t>
            </a:r>
            <a:r>
              <a:rPr lang="es-ES" sz="2800" b="1" spc="-1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110%</a:t>
            </a:r>
            <a:r>
              <a:rPr lang="es-ES" sz="2800" b="1" spc="-1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800" b="1" spc="-1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120%</a:t>
            </a:r>
            <a:r>
              <a:rPr lang="es-ES" sz="2800" b="1" spc="-1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1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12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voltaje</a:t>
            </a:r>
            <a:r>
              <a:rPr lang="es-ES" sz="2800" b="1" spc="7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nominal.</a:t>
            </a:r>
            <a:r>
              <a:rPr lang="es-ES" sz="2800" b="1" spc="7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Registre</a:t>
            </a:r>
            <a:r>
              <a:rPr lang="es-ES" sz="2800" b="1" spc="7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800" b="1" spc="7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voltaje</a:t>
            </a:r>
            <a:r>
              <a:rPr lang="es-ES" sz="2800" b="1" spc="7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800" b="1" spc="7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generador,</a:t>
            </a:r>
            <a:r>
              <a:rPr lang="es-ES" sz="2800" b="1" spc="7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800" b="1" spc="7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voltaje</a:t>
            </a:r>
            <a:r>
              <a:rPr lang="es-ES" sz="2800" b="1" spc="7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7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excitación</a:t>
            </a:r>
            <a:r>
              <a:rPr lang="es-ES" sz="2800" b="1" spc="7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800" b="1" spc="7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1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corriente</a:t>
            </a:r>
            <a:r>
              <a:rPr lang="es-ES" sz="2800" b="1" spc="6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6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excitación</a:t>
            </a:r>
            <a:r>
              <a:rPr lang="es-ES" sz="2800" b="1" spc="6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800" b="1" spc="6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luego</a:t>
            </a:r>
            <a:r>
              <a:rPr lang="es-ES" sz="2800" b="1" spc="7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cree</a:t>
            </a:r>
            <a:r>
              <a:rPr lang="es-ES" sz="2800" b="1" spc="6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un</a:t>
            </a:r>
            <a:r>
              <a:rPr lang="es-ES" sz="2800" b="1" spc="6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gráfico</a:t>
            </a:r>
            <a:r>
              <a:rPr lang="es-ES" sz="2800" b="1" spc="6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con</a:t>
            </a:r>
            <a:r>
              <a:rPr lang="es-ES" sz="2800" b="1" spc="6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800" b="1" spc="7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circuito</a:t>
            </a:r>
            <a:r>
              <a:rPr lang="es-ES" sz="2800" b="1" spc="6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abierto que se muestra en el eje X y la tensión nominal en el eje Y.</a:t>
            </a:r>
          </a:p>
          <a:p>
            <a:pPr marL="565935" marR="16268" lvl="3" indent="-514350" algn="just">
              <a:spcBef>
                <a:spcPts val="34"/>
              </a:spcBef>
              <a:buFont typeface="+mj-lt"/>
              <a:buAutoNum type="arabicPeriod" startAt="5"/>
              <a:tabLst>
                <a:tab pos="120650" algn="l"/>
                <a:tab pos="4932363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6. Prueba de la característica de cortocircuito. Hacer funcionar el generador a la velocidad nominal con el cortocircuito de los terminales del estator del generador y luego registrar la corriente de cortocircuito del generador al 25%, 50%, 75%, 100% de la tensión y la corriente de excitación. Crear un gráfico con la corriente de campo característica de cortocircuito en el eje X y corriente nominal en el eje Y.</a:t>
            </a:r>
          </a:p>
          <a:p>
            <a:pPr marL="565935" marR="16268" lvl="3" indent="-514350" algn="just">
              <a:spcBef>
                <a:spcPts val="34"/>
              </a:spcBef>
              <a:buFont typeface="+mj-lt"/>
              <a:buAutoNum type="arabicPeriod" startAt="5"/>
              <a:tabLst>
                <a:tab pos="120650" algn="l"/>
                <a:tab pos="4932363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Prueba de secuencia de fases con respecto al sentido de giro. Medir la secuencia de fase en el sentido de rotación en sentido anti-horario.</a:t>
            </a:r>
          </a:p>
          <a:p>
            <a:pPr marL="565935" marR="16268" lvl="3" indent="-514350" algn="just">
              <a:spcBef>
                <a:spcPts val="34"/>
              </a:spcBef>
              <a:buFont typeface="+mj-lt"/>
              <a:buAutoNum type="arabicPeriod" startAt="5"/>
              <a:tabLst>
                <a:tab pos="120650" algn="l"/>
                <a:tab pos="4932363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Prueba de balance de tensiones. Se comprueba el equilibrio de las tensiones trifásicas cuando el generador funciona a tensión nominal y velocidad nominal, pero en una condición de circuito abierto.</a:t>
            </a:r>
          </a:p>
          <a:p>
            <a:pPr marL="565935" marR="16268" lvl="3" indent="-514350" algn="just">
              <a:spcBef>
                <a:spcPts val="34"/>
              </a:spcBef>
              <a:buFont typeface="+mj-lt"/>
              <a:buAutoNum type="arabicPeriod" startAt="5"/>
              <a:tabLst>
                <a:tab pos="120650" algn="l"/>
                <a:tab pos="4932363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Test de vibración. Hacer funcionar el generador a tensión nominal y velocidad nominal; la vibración se mide en la dirección vertical, horizontal y axial de los cojinetes.</a:t>
            </a: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D7631-4714-422B-BAD4-DC9D1202AA3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9081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65935" marR="16268" lvl="3" indent="-514350" algn="just">
              <a:spcBef>
                <a:spcPts val="34"/>
              </a:spcBef>
              <a:buFont typeface="+mj-lt"/>
              <a:buAutoNum type="arabicPeriod" startAt="10"/>
              <a:tabLst>
                <a:tab pos="120650" algn="l"/>
                <a:tab pos="4932363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Prueba de impedancia del rotor. Se aplica tensión variable monofásica al devanado del campo del rotor y se mide la corriente. Registrar la lectura al 25%, 50%, 75% y 100% de la tensión de campo nominal.</a:t>
            </a:r>
          </a:p>
          <a:p>
            <a:pPr marL="565935" marR="16268" lvl="3" indent="-514350" algn="just">
              <a:spcBef>
                <a:spcPts val="34"/>
              </a:spcBef>
              <a:buFont typeface="+mj-lt"/>
              <a:buAutoNum type="arabicPeriod" startAt="10"/>
              <a:tabLst>
                <a:tab pos="120650" algn="l"/>
                <a:tab pos="4932363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Prueba de sobrecarga momentánea. El generador se hace funcionar a la velocidad nominal con los terminales del estator en cortocircuito, luego el generador se excita al 150% de su corriente de campo durante 30 s.</a:t>
            </a:r>
          </a:p>
          <a:p>
            <a:pPr marL="565935" marR="16268" lvl="3" indent="-514350" algn="just">
              <a:spcBef>
                <a:spcPts val="34"/>
              </a:spcBef>
              <a:buFont typeface="+mj-lt"/>
              <a:buAutoNum type="arabicPeriod" startAt="10"/>
              <a:tabLst>
                <a:tab pos="120650" algn="l"/>
                <a:tab pos="4932363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Prueba de nivel de ruido. Con la máquina funcionando a la velocidad nominal, se toma una medición de tensión en vacío y ruido en diferentes ubicaciones de la máquina, a una distancia de 1 m, utilizando un medidor de nivel de ruido. Luego, la máquina se deshabilita y se mide el ruido ambiental. Usando estos dos números, se calcula el ruido de la máquina.</a:t>
            </a:r>
          </a:p>
          <a:p>
            <a:pPr marL="565935" marR="16268" lvl="3" indent="-514350" algn="just">
              <a:spcBef>
                <a:spcPts val="34"/>
              </a:spcBef>
              <a:buFont typeface="+mj-lt"/>
              <a:buAutoNum type="arabicPeriod" startAt="10"/>
              <a:tabLst>
                <a:tab pos="120650" algn="l"/>
                <a:tab pos="4932363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Prueba de exceso de velocidad. La máquina funciona al 120% de la velocidad nominal durante 2 minutos. No se deben notar molestias durante ese tiempo.</a:t>
            </a:r>
          </a:p>
          <a:p>
            <a:pPr marL="565935" marR="16268" lvl="3" indent="-514350" algn="just">
              <a:spcBef>
                <a:spcPts val="34"/>
              </a:spcBef>
              <a:buFont typeface="+mj-lt"/>
              <a:buAutoNum type="arabicPeriod" startAt="10"/>
              <a:tabLst>
                <a:tab pos="120650" algn="l"/>
                <a:tab pos="4932363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Prueba de medición de forma de onda. La máquina funciona a la velocidad nominal y a la tensión nominal; las tensiones trifásicas se registran utilizando un instrumento adecuado.</a:t>
            </a:r>
          </a:p>
          <a:p>
            <a:pPr marL="565935" marR="16268" lvl="3" indent="-514350" algn="just">
              <a:spcBef>
                <a:spcPts val="34"/>
              </a:spcBef>
              <a:buFont typeface="+mj-lt"/>
              <a:buAutoNum type="arabicPeriod" startAt="10"/>
              <a:tabLst>
                <a:tab pos="120650" algn="l"/>
                <a:tab pos="4932363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Pruebas trial</a:t>
            </a:r>
          </a:p>
          <a:p>
            <a:pPr marL="565935" marR="16268" lvl="3" indent="-514350" algn="just">
              <a:spcBef>
                <a:spcPts val="34"/>
              </a:spcBef>
              <a:buFont typeface="+mj-lt"/>
              <a:buAutoNum type="arabicPeriod" startAt="10"/>
              <a:tabLst>
                <a:tab pos="120650" algn="l"/>
                <a:tab pos="4932363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Pruebas de carga.</a:t>
            </a:r>
          </a:p>
          <a:p>
            <a:pPr marL="565935" marR="16268" lvl="3" indent="-514350" algn="just">
              <a:spcBef>
                <a:spcPts val="34"/>
              </a:spcBef>
              <a:buFont typeface="+mj-lt"/>
              <a:buAutoNum type="arabicPeriod" startAt="10"/>
              <a:tabLst>
                <a:tab pos="120650" algn="l"/>
                <a:tab pos="4932363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Pruebas del sistema de refrigeración.</a:t>
            </a:r>
          </a:p>
          <a:p>
            <a:pPr marL="565935" marR="16268" lvl="3" indent="-514350" algn="just">
              <a:spcBef>
                <a:spcPts val="34"/>
              </a:spcBef>
              <a:buFont typeface="+mj-lt"/>
              <a:buAutoNum type="arabicPeriod" startAt="10"/>
              <a:tabLst>
                <a:tab pos="120650" algn="l"/>
                <a:tab pos="4932363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Pruebas del sistema de lubricación.</a:t>
            </a: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D7631-4714-422B-BAD4-DC9D1202AA3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802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936" algn="just"/>
            <a:r>
              <a:rPr lang="es-ES" sz="2400" b="1" dirty="0" smtClean="0">
                <a:latin typeface="Arial Unicode MS"/>
                <a:cs typeface="Arial Unicode MS"/>
              </a:rPr>
              <a:t>4.8 </a:t>
            </a:r>
            <a:r>
              <a:rPr lang="es-ES" sz="2400" b="1" spc="-31" dirty="0" smtClean="0">
                <a:latin typeface="Arial Unicode MS"/>
                <a:cs typeface="Arial Unicode MS"/>
              </a:rPr>
              <a:t>TEORÍA</a:t>
            </a:r>
            <a:r>
              <a:rPr lang="es-ES" sz="2400" b="1" dirty="0" smtClean="0">
                <a:latin typeface="Arial Unicode MS"/>
                <a:cs typeface="Arial Unicode MS"/>
              </a:rPr>
              <a:t> </a:t>
            </a:r>
            <a:r>
              <a:rPr lang="es-ES" sz="2400" b="1" spc="-37" dirty="0" smtClean="0">
                <a:latin typeface="Arial Unicode MS"/>
                <a:cs typeface="Arial Unicode MS"/>
              </a:rPr>
              <a:t>DE</a:t>
            </a:r>
            <a:r>
              <a:rPr lang="es-ES" sz="2400" b="1" dirty="0" smtClean="0">
                <a:latin typeface="Arial Unicode MS"/>
                <a:cs typeface="Arial Unicode MS"/>
              </a:rPr>
              <a:t> </a:t>
            </a:r>
            <a:r>
              <a:rPr lang="es-ES" sz="2400" b="1" spc="-34" dirty="0" smtClean="0">
                <a:latin typeface="Arial Unicode MS"/>
                <a:cs typeface="Arial Unicode MS"/>
              </a:rPr>
              <a:t>LOS</a:t>
            </a:r>
            <a:r>
              <a:rPr lang="es-ES" sz="2400" b="1" spc="3" dirty="0" smtClean="0">
                <a:latin typeface="Arial Unicode MS"/>
                <a:cs typeface="Arial Unicode MS"/>
              </a:rPr>
              <a:t> </a:t>
            </a:r>
            <a:r>
              <a:rPr lang="es-ES" sz="2400" b="1" spc="-31" dirty="0" smtClean="0">
                <a:latin typeface="Arial Unicode MS"/>
                <a:cs typeface="Arial Unicode MS"/>
              </a:rPr>
              <a:t>MOTORES</a:t>
            </a:r>
            <a:r>
              <a:rPr lang="es-ES" sz="2400" b="1" dirty="0" smtClean="0">
                <a:latin typeface="Arial Unicode MS"/>
                <a:cs typeface="Arial Unicode MS"/>
              </a:rPr>
              <a:t> </a:t>
            </a:r>
            <a:r>
              <a:rPr lang="es-ES" sz="2400" b="1" spc="-6" dirty="0" smtClean="0">
                <a:latin typeface="Arial Unicode MS"/>
                <a:cs typeface="Arial Unicode MS"/>
              </a:rPr>
              <a:t>SINCRÓNICOS</a:t>
            </a:r>
            <a:endParaRPr lang="es-ES" sz="2400" b="1" dirty="0" smtClean="0">
              <a:latin typeface="Arial Unicode MS"/>
              <a:cs typeface="Arial Unicode MS"/>
            </a:endParaRPr>
          </a:p>
          <a:p>
            <a:pPr marL="7936" marR="152770" algn="just">
              <a:spcBef>
                <a:spcPts val="347"/>
              </a:spcBef>
            </a:pPr>
            <a:endParaRPr lang="es-ES" sz="2400" dirty="0" smtClean="0">
              <a:latin typeface="Arial Unicode MS"/>
              <a:cs typeface="Arial Unicode MS"/>
            </a:endParaRPr>
          </a:p>
          <a:p>
            <a:pPr marL="7936" marR="152770" algn="just">
              <a:spcBef>
                <a:spcPts val="347"/>
              </a:spcBef>
            </a:pP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motores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síncronos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constan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devanados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rotor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estator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colocan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spc="-16" dirty="0" smtClean="0">
                <a:latin typeface="Arial Unicode MS"/>
                <a:cs typeface="Arial Unicode MS"/>
              </a:rPr>
              <a:t>el</a:t>
            </a:r>
            <a:r>
              <a:rPr lang="es-ES" sz="2400" dirty="0" smtClean="0">
                <a:latin typeface="Arial Unicode MS"/>
                <a:cs typeface="Arial Unicode MS"/>
              </a:rPr>
              <a:t> estator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rotor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respectivamente,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como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muestra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lang="es-ES" sz="2400" spc="71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ES" sz="2400" spc="-6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4.11</a:t>
            </a:r>
            <a:r>
              <a:rPr lang="es-ES" sz="2400" spc="-6" dirty="0" smtClean="0">
                <a:latin typeface="Arial Unicode MS"/>
                <a:cs typeface="Arial Unicode MS"/>
              </a:rPr>
              <a:t>.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marL="7936" marR="26586" indent="110311" algn="just">
              <a:spcBef>
                <a:spcPts val="6"/>
              </a:spcBef>
            </a:pPr>
            <a:r>
              <a:rPr lang="es-ES" sz="2400" spc="-19" dirty="0" smtClean="0">
                <a:latin typeface="Arial Unicode MS"/>
                <a:cs typeface="Arial Unicode MS"/>
              </a:rPr>
              <a:t>El</a:t>
            </a:r>
            <a:r>
              <a:rPr lang="es-ES" sz="2400" spc="9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devanado</a:t>
            </a:r>
            <a:r>
              <a:rPr lang="es-ES" sz="2400" spc="9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9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estator</a:t>
            </a:r>
            <a:r>
              <a:rPr lang="es-ES" sz="2400" spc="9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alimentado</a:t>
            </a:r>
            <a:r>
              <a:rPr lang="es-ES" sz="2400" spc="9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</a:t>
            </a:r>
            <a:r>
              <a:rPr lang="es-ES" sz="2400" spc="9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alimentación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trifásica</a:t>
            </a:r>
            <a:r>
              <a:rPr lang="es-ES" sz="2400" spc="9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genera</a:t>
            </a:r>
            <a:r>
              <a:rPr lang="es-ES" sz="2400" spc="9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97" dirty="0" smtClean="0">
                <a:latin typeface="Arial Unicode MS"/>
                <a:cs typeface="Arial Unicode MS"/>
              </a:rPr>
              <a:t> </a:t>
            </a:r>
            <a:r>
              <a:rPr lang="es-ES" sz="2400" spc="-6" dirty="0" smtClean="0">
                <a:latin typeface="Arial Unicode MS"/>
                <a:cs typeface="Arial Unicode MS"/>
              </a:rPr>
              <a:t>campo </a:t>
            </a:r>
            <a:r>
              <a:rPr lang="es-ES" sz="2400" dirty="0" smtClean="0">
                <a:latin typeface="Arial Unicode MS"/>
                <a:cs typeface="Arial Unicode MS"/>
              </a:rPr>
              <a:t>giratorio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estator.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dos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campos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giratorios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estator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campo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fijo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spc="-16" dirty="0" smtClean="0">
                <a:latin typeface="Arial Unicode MS"/>
                <a:cs typeface="Arial Unicode MS"/>
              </a:rPr>
              <a:t>el</a:t>
            </a:r>
            <a:r>
              <a:rPr lang="es-ES" sz="2400" spc="31" dirty="0" smtClean="0">
                <a:latin typeface="Arial Unicode MS"/>
                <a:cs typeface="Arial Unicode MS"/>
              </a:rPr>
              <a:t> rotor</a:t>
            </a:r>
            <a:r>
              <a:rPr lang="es-ES" sz="2400" spc="4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están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vinculados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hacen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4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spc="31" dirty="0" smtClean="0">
                <a:latin typeface="Arial Unicode MS"/>
                <a:cs typeface="Arial Unicode MS"/>
              </a:rPr>
              <a:t>rotor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gire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velocidad</a:t>
            </a:r>
            <a:r>
              <a:rPr lang="es-ES" sz="2400" spc="4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sincrónica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por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spc="-16" dirty="0" smtClean="0">
                <a:latin typeface="Arial Unicode MS"/>
                <a:cs typeface="Arial Unicode MS"/>
              </a:rPr>
              <a:t>un</a:t>
            </a:r>
            <a:r>
              <a:rPr lang="es-ES" sz="2400" dirty="0" smtClean="0">
                <a:latin typeface="Arial Unicode MS"/>
                <a:cs typeface="Arial Unicode MS"/>
              </a:rPr>
              <a:t> par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generado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por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dos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campos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spc="-6" dirty="0" smtClean="0">
                <a:latin typeface="Arial Unicode MS"/>
                <a:cs typeface="Arial Unicode MS"/>
              </a:rPr>
              <a:t>eléctricos.</a:t>
            </a:r>
          </a:p>
          <a:p>
            <a:pPr marL="7936" marR="26586" indent="110311" algn="just">
              <a:spcBef>
                <a:spcPts val="6"/>
              </a:spcBef>
            </a:pP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arrancar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motor,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usamos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pequeño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spc="31" dirty="0" smtClean="0">
                <a:latin typeface="Arial Unicode MS"/>
                <a:cs typeface="Arial Unicode MS"/>
              </a:rPr>
              <a:t>motor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spc="-50" dirty="0" smtClean="0">
                <a:latin typeface="Arial Unicode MS"/>
                <a:cs typeface="Arial Unicode MS"/>
              </a:rPr>
              <a:t>CC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rotar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rotor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spc="-16" dirty="0" smtClean="0">
                <a:latin typeface="Arial Unicode MS"/>
                <a:cs typeface="Arial Unicode MS"/>
              </a:rPr>
              <a:t>con</a:t>
            </a:r>
            <a:r>
              <a:rPr lang="es-ES" sz="2400" dirty="0" smtClean="0">
                <a:latin typeface="Arial Unicode MS"/>
                <a:cs typeface="Arial Unicode MS"/>
              </a:rPr>
              <a:t> velocidad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síncrona,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luego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conecta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suministro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spc="-50" dirty="0" smtClean="0">
                <a:latin typeface="Arial Unicode MS"/>
                <a:cs typeface="Arial Unicode MS"/>
              </a:rPr>
              <a:t>CC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campo.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50" dirty="0" smtClean="0">
                <a:latin typeface="Arial Unicode MS"/>
                <a:cs typeface="Arial Unicode MS"/>
              </a:rPr>
              <a:t> </a:t>
            </a:r>
            <a:r>
              <a:rPr lang="es-ES" sz="2400" spc="-6" dirty="0" smtClean="0">
                <a:latin typeface="Arial Unicode MS"/>
                <a:cs typeface="Arial Unicode MS"/>
              </a:rPr>
              <a:t>método</a:t>
            </a:r>
            <a:r>
              <a:rPr lang="es-ES" sz="2400" spc="2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alternativo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usar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barras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cobre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anillo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cortocircuito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generar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spc="-6" dirty="0" smtClean="0">
                <a:latin typeface="Arial Unicode MS"/>
                <a:cs typeface="Arial Unicode MS"/>
              </a:rPr>
              <a:t>campo</a:t>
            </a:r>
            <a:r>
              <a:rPr lang="es-ES" sz="2400" dirty="0" smtClean="0">
                <a:latin typeface="Arial Unicode MS"/>
                <a:cs typeface="Arial Unicode MS"/>
              </a:rPr>
              <a:t> que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haga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girar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rotores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velocidad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síncrona,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luego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suministro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spc="-50" dirty="0" smtClean="0">
                <a:latin typeface="Arial Unicode MS"/>
                <a:cs typeface="Arial Unicode MS"/>
              </a:rPr>
              <a:t>CC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conecta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spc="-16" dirty="0" smtClean="0">
                <a:latin typeface="Arial Unicode MS"/>
                <a:cs typeface="Arial Unicode MS"/>
              </a:rPr>
              <a:t>al</a:t>
            </a:r>
            <a:r>
              <a:rPr lang="es-ES" sz="2400" dirty="0" smtClean="0">
                <a:latin typeface="Arial Unicode MS"/>
                <a:cs typeface="Arial Unicode MS"/>
              </a:rPr>
              <a:t> devanado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campo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rotor.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spc="-6" dirty="0" smtClean="0">
                <a:latin typeface="Arial Unicode MS"/>
                <a:cs typeface="Arial Unicode MS"/>
              </a:rPr>
              <a:t>Estas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barras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amortiguan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cambio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ángulo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spc="-6" dirty="0" smtClean="0">
                <a:latin typeface="Arial Unicode MS"/>
                <a:cs typeface="Arial Unicode MS"/>
              </a:rPr>
              <a:t>carga</a:t>
            </a:r>
            <a:r>
              <a:rPr lang="es-ES" sz="2400" dirty="0" smtClean="0">
                <a:latin typeface="Arial Unicode MS"/>
                <a:cs typeface="Arial Unicode MS"/>
              </a:rPr>
              <a:t> del</a:t>
            </a:r>
            <a:r>
              <a:rPr lang="es-ES" sz="2400" spc="43" dirty="0" smtClean="0">
                <a:latin typeface="Arial Unicode MS"/>
                <a:cs typeface="Arial Unicode MS"/>
              </a:rPr>
              <a:t> </a:t>
            </a:r>
            <a:r>
              <a:rPr lang="es-ES" sz="2400" spc="31" dirty="0" smtClean="0">
                <a:latin typeface="Arial Unicode MS"/>
                <a:cs typeface="Arial Unicode MS"/>
              </a:rPr>
              <a:t>motor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4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mantener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43" dirty="0" smtClean="0">
                <a:latin typeface="Arial Unicode MS"/>
                <a:cs typeface="Arial Unicode MS"/>
              </a:rPr>
              <a:t> </a:t>
            </a:r>
            <a:r>
              <a:rPr lang="es-ES" sz="2400" spc="31" dirty="0" smtClean="0">
                <a:latin typeface="Arial Unicode MS"/>
                <a:cs typeface="Arial Unicode MS"/>
              </a:rPr>
              <a:t>motor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spc="-6" dirty="0" smtClean="0">
                <a:latin typeface="Arial Unicode MS"/>
                <a:cs typeface="Arial Unicode MS"/>
              </a:rPr>
              <a:t>sincronizado.</a:t>
            </a:r>
            <a:endParaRPr lang="es-ES" sz="2400" dirty="0" smtClean="0">
              <a:latin typeface="Arial Unicode MS"/>
              <a:cs typeface="Arial Unicode MS"/>
            </a:endParaRP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D7631-4714-422B-BAD4-DC9D1202AA3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307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936" algn="just">
              <a:spcBef>
                <a:spcPts val="62"/>
              </a:spcBef>
            </a:pPr>
            <a:r>
              <a:rPr lang="es-ES" sz="2400" b="1" dirty="0" smtClean="0">
                <a:latin typeface="Arial Unicode MS"/>
                <a:cs typeface="Arial Unicode MS"/>
              </a:rPr>
              <a:t>4.9</a:t>
            </a:r>
            <a:r>
              <a:rPr lang="es-ES" sz="2400" b="1" spc="-3" dirty="0" smtClean="0">
                <a:latin typeface="Arial Unicode MS"/>
                <a:cs typeface="Arial Unicode MS"/>
              </a:rPr>
              <a:t> </a:t>
            </a:r>
            <a:r>
              <a:rPr lang="es-ES" sz="2400" b="1" spc="-25" dirty="0" smtClean="0">
                <a:latin typeface="Arial Unicode MS"/>
                <a:cs typeface="Arial Unicode MS"/>
              </a:rPr>
              <a:t>TEORÍA</a:t>
            </a:r>
            <a:r>
              <a:rPr lang="es-ES" sz="2400" b="1" dirty="0" smtClean="0">
                <a:latin typeface="Arial Unicode MS"/>
                <a:cs typeface="Arial Unicode MS"/>
              </a:rPr>
              <a:t> </a:t>
            </a:r>
            <a:r>
              <a:rPr lang="es-ES" sz="2400" b="1" spc="-37" dirty="0" smtClean="0">
                <a:latin typeface="Arial Unicode MS"/>
                <a:cs typeface="Arial Unicode MS"/>
              </a:rPr>
              <a:t>DE</a:t>
            </a:r>
            <a:r>
              <a:rPr lang="es-ES" sz="2400" b="1" dirty="0" smtClean="0">
                <a:latin typeface="Arial Unicode MS"/>
                <a:cs typeface="Arial Unicode MS"/>
              </a:rPr>
              <a:t> </a:t>
            </a:r>
            <a:r>
              <a:rPr lang="es-ES" sz="2400" b="1" spc="-31" dirty="0" smtClean="0">
                <a:latin typeface="Arial Unicode MS"/>
                <a:cs typeface="Arial Unicode MS"/>
              </a:rPr>
              <a:t>LOS</a:t>
            </a:r>
            <a:r>
              <a:rPr lang="es-ES" sz="2400" b="1" spc="-3" dirty="0" smtClean="0">
                <a:latin typeface="Arial Unicode MS"/>
                <a:cs typeface="Arial Unicode MS"/>
              </a:rPr>
              <a:t> </a:t>
            </a:r>
            <a:r>
              <a:rPr lang="es-ES" sz="2400" b="1" spc="-34" dirty="0" smtClean="0">
                <a:latin typeface="Arial Unicode MS"/>
                <a:cs typeface="Arial Unicode MS"/>
              </a:rPr>
              <a:t>MOTORES</a:t>
            </a:r>
            <a:r>
              <a:rPr lang="es-ES" sz="2400" b="1" dirty="0" smtClean="0">
                <a:latin typeface="Arial Unicode MS"/>
                <a:cs typeface="Arial Unicode MS"/>
              </a:rPr>
              <a:t> </a:t>
            </a:r>
            <a:r>
              <a:rPr lang="es-ES" sz="2400" b="1" spc="-37" dirty="0" smtClean="0">
                <a:latin typeface="Arial Unicode MS"/>
                <a:cs typeface="Arial Unicode MS"/>
              </a:rPr>
              <a:t>DE</a:t>
            </a:r>
            <a:r>
              <a:rPr lang="es-ES" sz="2400" b="1" dirty="0" smtClean="0">
                <a:latin typeface="Arial Unicode MS"/>
                <a:cs typeface="Arial Unicode MS"/>
              </a:rPr>
              <a:t> INDUCCIÓN </a:t>
            </a:r>
            <a:r>
              <a:rPr lang="es-ES" sz="2400" b="1" spc="-6" dirty="0" smtClean="0">
                <a:latin typeface="Arial Unicode MS"/>
                <a:cs typeface="Arial Unicode MS"/>
              </a:rPr>
              <a:t>TRIFÁSICOS</a:t>
            </a:r>
            <a:endParaRPr lang="es-ES" sz="2400" b="1" dirty="0" smtClean="0">
              <a:latin typeface="Arial Unicode MS"/>
              <a:cs typeface="Arial Unicode MS"/>
            </a:endParaRPr>
          </a:p>
          <a:p>
            <a:pPr marL="7936" marR="3174" algn="just">
              <a:spcBef>
                <a:spcPts val="347"/>
              </a:spcBef>
            </a:pPr>
            <a:endParaRPr lang="es-ES" sz="2400" spc="-19" dirty="0" smtClean="0">
              <a:latin typeface="Arial Unicode MS"/>
              <a:cs typeface="Arial Unicode MS"/>
            </a:endParaRPr>
          </a:p>
          <a:p>
            <a:pPr marL="7936" marR="3174" algn="just">
              <a:spcBef>
                <a:spcPts val="347"/>
              </a:spcBef>
            </a:pPr>
            <a:r>
              <a:rPr lang="es-ES" sz="2400" spc="-19" dirty="0" smtClean="0">
                <a:latin typeface="Arial Unicode MS"/>
                <a:cs typeface="Arial Unicode MS"/>
              </a:rPr>
              <a:t>El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estator</a:t>
            </a:r>
            <a:r>
              <a:rPr lang="es-ES" sz="2400" spc="7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está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conectado</a:t>
            </a:r>
            <a:r>
              <a:rPr lang="es-ES" sz="2400" spc="7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7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suministro</a:t>
            </a:r>
            <a:r>
              <a:rPr lang="es-ES" sz="2400" spc="7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trifásico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7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generar</a:t>
            </a:r>
            <a:r>
              <a:rPr lang="es-ES" sz="2400" spc="7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campo</a:t>
            </a:r>
            <a:r>
              <a:rPr lang="es-ES" sz="2400" spc="7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giratorio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79" dirty="0" smtClean="0">
                <a:latin typeface="Arial Unicode MS"/>
                <a:cs typeface="Arial Unicode MS"/>
              </a:rPr>
              <a:t> </a:t>
            </a:r>
            <a:r>
              <a:rPr lang="es-ES" sz="2400" spc="-12" dirty="0" smtClean="0">
                <a:latin typeface="Arial Unicode MS"/>
                <a:cs typeface="Arial Unicode MS"/>
              </a:rPr>
              <a:t>gira</a:t>
            </a:r>
            <a:r>
              <a:rPr lang="es-ES" sz="2400" spc="2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velocidad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síncrona.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spc="-6" dirty="0" smtClean="0">
                <a:latin typeface="Arial Unicode MS"/>
                <a:cs typeface="Arial Unicode MS"/>
              </a:rPr>
              <a:t>Este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campo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eléctrico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corta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devanado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campo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rotor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está</a:t>
            </a:r>
            <a:r>
              <a:rPr lang="es-ES" sz="2400" spc="53" dirty="0" smtClean="0">
                <a:latin typeface="Arial Unicode MS"/>
                <a:cs typeface="Arial Unicode MS"/>
              </a:rPr>
              <a:t> </a:t>
            </a:r>
            <a:r>
              <a:rPr lang="es-ES" sz="2400" spc="-16" dirty="0" smtClean="0">
                <a:latin typeface="Arial Unicode MS"/>
                <a:cs typeface="Arial Unicode MS"/>
              </a:rPr>
              <a:t>en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cortocircuito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y,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por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tanto,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genera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campo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eléctrico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giratorio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rotor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gira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(</a:t>
            </a:r>
            <a:r>
              <a:rPr lang="es-ES" sz="240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lang="es-ES" sz="2400" spc="71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4.12</a:t>
            </a:r>
            <a:r>
              <a:rPr lang="es-ES" sz="2400" dirty="0" smtClean="0">
                <a:latin typeface="Arial Unicode MS"/>
                <a:cs typeface="Arial Unicode MS"/>
              </a:rPr>
              <a:t>).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spc="-16" dirty="0" smtClean="0">
                <a:latin typeface="Arial Unicode MS"/>
                <a:cs typeface="Arial Unicode MS"/>
              </a:rPr>
              <a:t>Su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velocidad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(n)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deslizamiento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velocidad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síncrona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spc="-56" dirty="0" smtClean="0">
                <a:latin typeface="Arial Unicode MS"/>
                <a:cs typeface="Arial Unicode MS"/>
              </a:rPr>
              <a:t>S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calcula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por: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S=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spc="-6" dirty="0" smtClean="0">
                <a:latin typeface="Arial Unicode MS"/>
                <a:cs typeface="Arial Unicode MS"/>
              </a:rPr>
              <a:t>(</a:t>
            </a:r>
            <a:r>
              <a:rPr lang="es-ES" sz="2400" spc="-6" dirty="0" err="1" smtClean="0">
                <a:latin typeface="Arial Unicode MS"/>
                <a:cs typeface="Arial Unicode MS"/>
              </a:rPr>
              <a:t>ns</a:t>
            </a:r>
            <a:r>
              <a:rPr lang="es-ES" sz="2400" spc="-6" dirty="0" smtClean="0">
                <a:latin typeface="Arial Unicode MS"/>
                <a:cs typeface="Arial Unicode MS"/>
              </a:rPr>
              <a:t> - n)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dónde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err="1" smtClean="0">
                <a:latin typeface="Arial Unicode MS"/>
                <a:cs typeface="Arial Unicode MS"/>
              </a:rPr>
              <a:t>ns</a:t>
            </a:r>
            <a:r>
              <a:rPr lang="es-ES" sz="2400" dirty="0" smtClean="0">
                <a:latin typeface="Arial Unicode MS"/>
                <a:cs typeface="Arial Unicode MS"/>
              </a:rPr>
              <a:t> = velocidad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sincrónica,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 = velocidad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motor,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 =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deslizamiento</a:t>
            </a:r>
            <a:r>
              <a:rPr lang="es-ES" sz="2400" spc="6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spc="-6" dirty="0" smtClean="0">
                <a:latin typeface="Arial Unicode MS"/>
                <a:cs typeface="Arial Unicode MS"/>
              </a:rPr>
              <a:t>velocidad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síncrona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campo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rotación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spc="-6" dirty="0" smtClean="0">
                <a:latin typeface="Arial Unicode MS"/>
                <a:cs typeface="Arial Unicode MS"/>
              </a:rPr>
              <a:t>estator.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marL="7936" marR="126580" indent="110311" algn="just">
              <a:spcBef>
                <a:spcPts val="12"/>
              </a:spcBef>
            </a:pP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corriente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arranque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spc="34" dirty="0" smtClean="0">
                <a:latin typeface="Arial Unicode MS"/>
                <a:cs typeface="Arial Unicode MS"/>
              </a:rPr>
              <a:t>motor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inducción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mayor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corriente</a:t>
            </a:r>
            <a:r>
              <a:rPr lang="es-ES" sz="2400" spc="62" dirty="0" smtClean="0">
                <a:latin typeface="Arial Unicode MS"/>
                <a:cs typeface="Arial Unicode MS"/>
              </a:rPr>
              <a:t> </a:t>
            </a:r>
            <a:r>
              <a:rPr lang="es-ES" sz="2400" spc="-31" dirty="0" smtClean="0">
                <a:latin typeface="Arial Unicode MS"/>
                <a:cs typeface="Arial Unicode MS"/>
              </a:rPr>
              <a:t>a</a:t>
            </a:r>
            <a:r>
              <a:rPr lang="es-ES" sz="2400" dirty="0" smtClean="0">
                <a:latin typeface="Arial Unicode MS"/>
                <a:cs typeface="Arial Unicode MS"/>
              </a:rPr>
              <a:t> plena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carga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según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6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siguiente</a:t>
            </a:r>
            <a:r>
              <a:rPr lang="es-ES" sz="2400" spc="71" dirty="0" smtClean="0">
                <a:latin typeface="Arial Unicode MS"/>
                <a:cs typeface="Arial Unicode MS"/>
              </a:rPr>
              <a:t> </a:t>
            </a:r>
            <a:r>
              <a:rPr lang="es-ES" sz="2400" spc="-6" dirty="0" smtClean="0">
                <a:latin typeface="Arial Unicode MS"/>
                <a:cs typeface="Arial Unicode MS"/>
              </a:rPr>
              <a:t>ecuación:</a:t>
            </a:r>
          </a:p>
          <a:p>
            <a:pPr marL="7936" marR="126580" indent="110311" algn="just">
              <a:spcBef>
                <a:spcPts val="12"/>
              </a:spcBef>
            </a:pPr>
            <a:endParaRPr lang="es-ES" sz="2400" spc="-6" dirty="0" smtClean="0">
              <a:latin typeface="Arial Unicode MS"/>
              <a:cs typeface="Arial Unicode MS"/>
            </a:endParaRPr>
          </a:p>
          <a:p>
            <a:pPr marL="7936" marR="126580" indent="110311" algn="just">
              <a:spcBef>
                <a:spcPts val="12"/>
              </a:spcBef>
            </a:pPr>
            <a:endParaRPr lang="es-ES" sz="2400" spc="-6" dirty="0" smtClean="0">
              <a:latin typeface="Arial Unicode MS"/>
              <a:cs typeface="Arial Unicode MS"/>
            </a:endParaRPr>
          </a:p>
          <a:p>
            <a:pPr marL="7936" marR="126580" indent="110311" algn="just">
              <a:spcBef>
                <a:spcPts val="12"/>
              </a:spcBef>
            </a:pPr>
            <a:endParaRPr lang="es-ES" sz="2400" spc="-6" dirty="0" smtClean="0">
              <a:latin typeface="Arial Unicode MS"/>
              <a:cs typeface="Arial Unicode MS"/>
            </a:endParaRPr>
          </a:p>
          <a:p>
            <a:pPr marL="7936" marR="126580" indent="110311" algn="just">
              <a:spcBef>
                <a:spcPts val="12"/>
              </a:spcBef>
            </a:pPr>
            <a:endParaRPr lang="es-ES" sz="2400" spc="-6" dirty="0" smtClean="0">
              <a:latin typeface="Arial Unicode MS"/>
              <a:cs typeface="Arial Unicode MS"/>
            </a:endParaRPr>
          </a:p>
          <a:p>
            <a:pPr marL="7936" marR="76980" indent="110311" algn="just">
              <a:spcBef>
                <a:spcPts val="62"/>
              </a:spcBef>
            </a:pP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arrancar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spc="31" dirty="0" smtClean="0">
                <a:latin typeface="Arial Unicode MS"/>
                <a:cs typeface="Arial Unicode MS"/>
              </a:rPr>
              <a:t>motor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inducción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hay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diferentes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métodos,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algunos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56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60" dirty="0" smtClean="0">
                <a:latin typeface="Arial Unicode MS"/>
                <a:cs typeface="Arial Unicode MS"/>
              </a:rPr>
              <a:t> </a:t>
            </a:r>
            <a:r>
              <a:rPr lang="es-ES" sz="2400" spc="-16" dirty="0" smtClean="0">
                <a:latin typeface="Arial Unicode MS"/>
                <a:cs typeface="Arial Unicode MS"/>
              </a:rPr>
              <a:t>se</a:t>
            </a:r>
            <a:r>
              <a:rPr lang="es-ES" sz="2400" dirty="0" smtClean="0">
                <a:latin typeface="Arial Unicode MS"/>
                <a:cs typeface="Arial Unicode MS"/>
              </a:rPr>
              <a:t> usan</a:t>
            </a:r>
            <a:r>
              <a:rPr lang="es-ES" sz="2400" spc="7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comúnmente</a:t>
            </a:r>
            <a:r>
              <a:rPr lang="es-ES" sz="2400" spc="8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son</a:t>
            </a:r>
            <a:r>
              <a:rPr lang="es-ES" sz="2400" spc="79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81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siguientes</a:t>
            </a:r>
            <a:r>
              <a:rPr lang="es-ES" sz="2400" spc="79" dirty="0" smtClean="0">
                <a:latin typeface="Arial Unicode MS"/>
                <a:cs typeface="Arial Unicode MS"/>
              </a:rPr>
              <a:t> </a:t>
            </a:r>
            <a:r>
              <a:rPr lang="es-ES" sz="2400" spc="-6" dirty="0" smtClean="0">
                <a:latin typeface="Arial Unicode MS"/>
                <a:cs typeface="Arial Unicode MS"/>
              </a:rPr>
              <a:t>métodos: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algn="just">
              <a:spcBef>
                <a:spcPts val="43"/>
              </a:spcBef>
            </a:pPr>
            <a:endParaRPr lang="es-ES" sz="2400" dirty="0" smtClean="0">
              <a:latin typeface="Arial Unicode MS"/>
              <a:cs typeface="Arial Unicode MS"/>
            </a:endParaRPr>
          </a:p>
          <a:p>
            <a:pPr marL="69043" indent="-61108" algn="just">
              <a:buAutoNum type="arabicPeriod"/>
              <a:tabLst>
                <a:tab pos="69043" algn="l"/>
              </a:tabLst>
            </a:pP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Método</a:t>
            </a:r>
            <a:r>
              <a:rPr lang="es-ES" sz="24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4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resistencia</a:t>
            </a:r>
            <a:r>
              <a:rPr lang="es-ES" sz="24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4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rotor.</a:t>
            </a:r>
            <a:endParaRPr lang="es-ES" sz="24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64679" indent="-56743" algn="just">
              <a:spcBef>
                <a:spcPts val="253"/>
              </a:spcBef>
              <a:buAutoNum type="arabicPeriod"/>
              <a:tabLst>
                <a:tab pos="64679" algn="l"/>
              </a:tabLst>
            </a:pP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Método</a:t>
            </a:r>
            <a:r>
              <a:rPr lang="es-ES" sz="24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4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resistencia</a:t>
            </a:r>
            <a:r>
              <a:rPr lang="es-ES" sz="24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4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estator.</a:t>
            </a:r>
            <a:endParaRPr lang="es-ES" sz="24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69043" indent="-61108" algn="just">
              <a:spcBef>
                <a:spcPts val="229"/>
              </a:spcBef>
              <a:buAutoNum type="arabicPeriod"/>
              <a:tabLst>
                <a:tab pos="69043" algn="l"/>
              </a:tabLst>
            </a:pP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Método</a:t>
            </a:r>
            <a:r>
              <a:rPr lang="es-ES" sz="24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400" b="1" spc="6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autotransformador.</a:t>
            </a:r>
            <a:endParaRPr lang="es-ES" sz="24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64679" indent="-56743" algn="just">
              <a:spcBef>
                <a:spcPts val="255"/>
              </a:spcBef>
              <a:buAutoNum type="arabicPeriod"/>
              <a:tabLst>
                <a:tab pos="64679" algn="l"/>
              </a:tabLst>
            </a:pP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Método</a:t>
            </a:r>
            <a:r>
              <a:rPr lang="es-ES" sz="2400" b="1" spc="19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estrella-</a:t>
            </a:r>
            <a:r>
              <a:rPr lang="es-ES" sz="24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triángulo.</a:t>
            </a:r>
            <a:endParaRPr lang="es-ES" sz="24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D7631-4714-422B-BAD4-DC9D1202AA3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9462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936" marR="578143" algn="just"/>
            <a:r>
              <a:rPr lang="es-ES" sz="2400" b="1" dirty="0" smtClean="0">
                <a:latin typeface="Arial Unicode MS"/>
                <a:cs typeface="Arial Unicode MS"/>
              </a:rPr>
              <a:t>4.10</a:t>
            </a:r>
            <a:r>
              <a:rPr lang="es-ES" sz="2400" b="1" spc="-3" dirty="0" smtClean="0">
                <a:latin typeface="Arial Unicode MS"/>
                <a:cs typeface="Arial Unicode MS"/>
              </a:rPr>
              <a:t> </a:t>
            </a:r>
            <a:r>
              <a:rPr lang="es-ES" sz="2400" b="1" spc="-31" dirty="0" smtClean="0">
                <a:latin typeface="Arial Unicode MS"/>
                <a:cs typeface="Arial Unicode MS"/>
              </a:rPr>
              <a:t>PRUEBAS</a:t>
            </a:r>
            <a:r>
              <a:rPr lang="es-ES" sz="2400" b="1" dirty="0" smtClean="0">
                <a:latin typeface="Arial Unicode MS"/>
                <a:cs typeface="Arial Unicode MS"/>
              </a:rPr>
              <a:t> </a:t>
            </a:r>
            <a:r>
              <a:rPr lang="es-ES" sz="2400" b="1" spc="-31" dirty="0" smtClean="0">
                <a:latin typeface="Arial Unicode MS"/>
                <a:cs typeface="Arial Unicode MS"/>
              </a:rPr>
              <a:t>PREVIAS</a:t>
            </a:r>
            <a:r>
              <a:rPr lang="es-ES" sz="2400" b="1" dirty="0" smtClean="0">
                <a:latin typeface="Arial Unicode MS"/>
                <a:cs typeface="Arial Unicode MS"/>
              </a:rPr>
              <a:t> </a:t>
            </a:r>
            <a:r>
              <a:rPr lang="es-ES" sz="2400" b="1" spc="-6" dirty="0" smtClean="0">
                <a:latin typeface="Arial Unicode MS"/>
                <a:cs typeface="Arial Unicode MS"/>
              </a:rPr>
              <a:t>AL</a:t>
            </a:r>
            <a:r>
              <a:rPr lang="es-ES" sz="2400" b="1" dirty="0" smtClean="0">
                <a:latin typeface="Arial Unicode MS"/>
                <a:cs typeface="Arial Unicode MS"/>
              </a:rPr>
              <a:t> </a:t>
            </a:r>
            <a:r>
              <a:rPr lang="es-ES" sz="2400" b="1" spc="-22" dirty="0" smtClean="0">
                <a:latin typeface="Arial Unicode MS"/>
                <a:cs typeface="Arial Unicode MS"/>
              </a:rPr>
              <a:t>ARRANQUE</a:t>
            </a:r>
            <a:r>
              <a:rPr lang="es-ES" sz="2400" b="1" dirty="0" smtClean="0">
                <a:latin typeface="Arial Unicode MS"/>
                <a:cs typeface="Arial Unicode MS"/>
              </a:rPr>
              <a:t> </a:t>
            </a:r>
            <a:r>
              <a:rPr lang="es-ES" sz="2400" b="1" spc="-31" dirty="0" smtClean="0">
                <a:latin typeface="Arial Unicode MS"/>
                <a:cs typeface="Arial Unicode MS"/>
              </a:rPr>
              <a:t>DE</a:t>
            </a:r>
            <a:r>
              <a:rPr lang="es-ES" sz="2400" b="1" dirty="0" smtClean="0">
                <a:latin typeface="Arial Unicode MS"/>
                <a:cs typeface="Arial Unicode MS"/>
              </a:rPr>
              <a:t> </a:t>
            </a:r>
            <a:r>
              <a:rPr lang="es-ES" sz="2400" b="1" spc="-6" dirty="0" smtClean="0">
                <a:latin typeface="Arial Unicode MS"/>
                <a:cs typeface="Arial Unicode MS"/>
              </a:rPr>
              <a:t>LA</a:t>
            </a:r>
            <a:r>
              <a:rPr lang="es-ES" sz="2400" b="1" dirty="0" smtClean="0">
                <a:latin typeface="Arial Unicode MS"/>
                <a:cs typeface="Arial Unicode MS"/>
              </a:rPr>
              <a:t> </a:t>
            </a:r>
            <a:r>
              <a:rPr lang="es-ES" sz="2400" b="1" spc="-37" dirty="0" smtClean="0">
                <a:latin typeface="Arial Unicode MS"/>
                <a:cs typeface="Arial Unicode MS"/>
              </a:rPr>
              <a:t>PUESTA</a:t>
            </a:r>
            <a:r>
              <a:rPr lang="es-ES" sz="2400" b="1" dirty="0" smtClean="0">
                <a:latin typeface="Arial Unicode MS"/>
                <a:cs typeface="Arial Unicode MS"/>
              </a:rPr>
              <a:t> </a:t>
            </a:r>
            <a:r>
              <a:rPr lang="es-ES" sz="2400" b="1" spc="-19" dirty="0" smtClean="0">
                <a:latin typeface="Arial Unicode MS"/>
                <a:cs typeface="Arial Unicode MS"/>
              </a:rPr>
              <a:t>EN</a:t>
            </a:r>
            <a:r>
              <a:rPr lang="es-ES" sz="2400" b="1" dirty="0" smtClean="0">
                <a:latin typeface="Arial Unicode MS"/>
                <a:cs typeface="Arial Unicode MS"/>
              </a:rPr>
              <a:t> </a:t>
            </a:r>
            <a:r>
              <a:rPr lang="es-ES" sz="2400" b="1" spc="-25" dirty="0" smtClean="0">
                <a:latin typeface="Arial Unicode MS"/>
                <a:cs typeface="Arial Unicode MS"/>
              </a:rPr>
              <a:t>SERVICIO</a:t>
            </a:r>
            <a:r>
              <a:rPr lang="es-ES" sz="2400" b="1" dirty="0" smtClean="0">
                <a:latin typeface="Arial Unicode MS"/>
                <a:cs typeface="Arial Unicode MS"/>
              </a:rPr>
              <a:t> </a:t>
            </a:r>
            <a:r>
              <a:rPr lang="es-ES" sz="2400" b="1" spc="-16" dirty="0" smtClean="0">
                <a:latin typeface="Arial Unicode MS"/>
                <a:cs typeface="Arial Unicode MS"/>
              </a:rPr>
              <a:t>DE</a:t>
            </a:r>
            <a:r>
              <a:rPr lang="es-ES" sz="2400" b="1" dirty="0" smtClean="0">
                <a:latin typeface="Arial Unicode MS"/>
                <a:cs typeface="Arial Unicode MS"/>
              </a:rPr>
              <a:t> </a:t>
            </a:r>
            <a:r>
              <a:rPr lang="es-ES" sz="2400" b="1" spc="-28" dirty="0" smtClean="0">
                <a:latin typeface="Arial Unicode MS"/>
                <a:cs typeface="Arial Unicode MS"/>
              </a:rPr>
              <a:t>LOS</a:t>
            </a:r>
            <a:r>
              <a:rPr lang="es-ES" sz="2400" b="1" dirty="0" smtClean="0">
                <a:latin typeface="Arial Unicode MS"/>
                <a:cs typeface="Arial Unicode MS"/>
              </a:rPr>
              <a:t> </a:t>
            </a:r>
            <a:r>
              <a:rPr lang="es-ES" sz="2400" b="1" spc="-25" dirty="0" smtClean="0">
                <a:latin typeface="Arial Unicode MS"/>
                <a:cs typeface="Arial Unicode MS"/>
              </a:rPr>
              <a:t>MOTORES</a:t>
            </a:r>
            <a:r>
              <a:rPr lang="es-ES" sz="2400" b="1" dirty="0" smtClean="0">
                <a:latin typeface="Arial Unicode MS"/>
                <a:cs typeface="Arial Unicode MS"/>
              </a:rPr>
              <a:t> </a:t>
            </a:r>
            <a:r>
              <a:rPr lang="es-ES" sz="2400" b="1" spc="-31" dirty="0" smtClean="0">
                <a:latin typeface="Arial Unicode MS"/>
                <a:cs typeface="Arial Unicode MS"/>
              </a:rPr>
              <a:t>DE</a:t>
            </a:r>
            <a:r>
              <a:rPr lang="es-ES" sz="2400" b="1" dirty="0" smtClean="0">
                <a:latin typeface="Arial Unicode MS"/>
                <a:cs typeface="Arial Unicode MS"/>
              </a:rPr>
              <a:t> </a:t>
            </a:r>
            <a:r>
              <a:rPr lang="es-ES" sz="2400" b="1" spc="-6" dirty="0" smtClean="0">
                <a:latin typeface="Arial Unicode MS"/>
                <a:cs typeface="Arial Unicode MS"/>
              </a:rPr>
              <a:t>INDUCCIÓN</a:t>
            </a:r>
            <a:endParaRPr lang="es-ES" sz="2400" b="1" dirty="0" smtClean="0">
              <a:latin typeface="Arial Unicode MS"/>
              <a:cs typeface="Arial Unicode MS"/>
            </a:endParaRPr>
          </a:p>
          <a:p>
            <a:pPr algn="just">
              <a:spcBef>
                <a:spcPts val="22"/>
              </a:spcBef>
            </a:pPr>
            <a:endParaRPr lang="es-ES" sz="2400" dirty="0" smtClean="0">
              <a:latin typeface="Arial Unicode MS"/>
              <a:cs typeface="Arial Unicode MS"/>
            </a:endParaRPr>
          </a:p>
          <a:p>
            <a:pPr marL="7936" algn="just"/>
            <a:r>
              <a:rPr lang="es-ES" sz="2400" dirty="0" smtClean="0">
                <a:latin typeface="Arial Unicode MS"/>
                <a:cs typeface="Arial Unicode MS"/>
              </a:rPr>
              <a:t>Deben</a:t>
            </a:r>
            <a:r>
              <a:rPr lang="es-ES" sz="2400" spc="4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realizarse</a:t>
            </a:r>
            <a:r>
              <a:rPr lang="es-ES" sz="2400" spc="4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las</a:t>
            </a:r>
            <a:r>
              <a:rPr lang="es-ES" sz="2400" spc="4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siguientes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pruebas</a:t>
            </a:r>
            <a:r>
              <a:rPr lang="es-ES" sz="2400" spc="4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4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puesta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4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servicio</a:t>
            </a:r>
            <a:r>
              <a:rPr lang="es-ES" sz="2400" spc="4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previas</a:t>
            </a:r>
            <a:r>
              <a:rPr lang="es-ES" sz="2400" spc="43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al</a:t>
            </a:r>
            <a:r>
              <a:rPr lang="es-ES" sz="2400" spc="47" dirty="0" smtClean="0">
                <a:latin typeface="Arial Unicode MS"/>
                <a:cs typeface="Arial Unicode MS"/>
              </a:rPr>
              <a:t> </a:t>
            </a:r>
            <a:r>
              <a:rPr lang="es-ES" sz="2400" spc="-6" dirty="0" smtClean="0">
                <a:latin typeface="Arial Unicode MS"/>
                <a:cs typeface="Arial Unicode MS"/>
              </a:rPr>
              <a:t>arranque:</a:t>
            </a:r>
          </a:p>
          <a:p>
            <a:pPr marL="7936" algn="just"/>
            <a:endParaRPr lang="es-ES" sz="2400" dirty="0" smtClean="0">
              <a:latin typeface="Arial Unicode MS"/>
              <a:cs typeface="Arial Unicode MS"/>
            </a:endParaRPr>
          </a:p>
          <a:p>
            <a:pPr marL="565935" marR="3174" indent="-514350" algn="just">
              <a:spcBef>
                <a:spcPts val="384"/>
              </a:spcBef>
              <a:buFont typeface="+mj-lt"/>
              <a:buAutoNum type="arabicPeriod"/>
              <a:tabLst>
                <a:tab pos="117851" algn="l"/>
              </a:tabLst>
            </a:pP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Medida</a:t>
            </a:r>
            <a:r>
              <a:rPr lang="es-ES" sz="24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4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4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resistencia</a:t>
            </a:r>
            <a:r>
              <a:rPr lang="es-ES" sz="24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4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aislamiento.</a:t>
            </a:r>
            <a:r>
              <a:rPr lang="es-ES" sz="24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Esta</a:t>
            </a:r>
            <a:r>
              <a:rPr lang="es-ES" sz="24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prueba</a:t>
            </a:r>
            <a:r>
              <a:rPr lang="es-ES" sz="24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se</a:t>
            </a:r>
            <a:r>
              <a:rPr lang="es-ES" sz="24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realiza</a:t>
            </a:r>
            <a:r>
              <a:rPr lang="es-ES" sz="24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mediante</a:t>
            </a:r>
            <a:r>
              <a:rPr lang="es-ES" sz="24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una</a:t>
            </a:r>
            <a:r>
              <a:rPr lang="es-ES" sz="24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prueba</a:t>
            </a:r>
            <a:r>
              <a:rPr lang="es-ES" sz="2400" b="1" spc="12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400" b="1" spc="4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err="1" smtClean="0">
                <a:solidFill>
                  <a:srgbClr val="0070C0"/>
                </a:solidFill>
                <a:latin typeface="Arial Unicode MS"/>
                <a:cs typeface="Arial Unicode MS"/>
              </a:rPr>
              <a:t>Megger</a:t>
            </a:r>
            <a:r>
              <a:rPr lang="es-ES" sz="24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400" b="1" spc="4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fase</a:t>
            </a:r>
            <a:r>
              <a:rPr lang="es-ES" sz="24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</a:t>
            </a:r>
            <a:r>
              <a:rPr lang="es-ES" sz="2400" b="1" spc="4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tierra</a:t>
            </a:r>
            <a:r>
              <a:rPr lang="es-ES" sz="24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400" b="1" spc="4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fase</a:t>
            </a:r>
            <a:r>
              <a:rPr lang="es-ES" sz="24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</a:t>
            </a:r>
            <a:r>
              <a:rPr lang="es-ES" sz="2400" b="1" spc="4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fase</a:t>
            </a:r>
            <a:r>
              <a:rPr lang="es-ES" sz="24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lang="es-ES" sz="2400" b="1" spc="4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comprobar</a:t>
            </a:r>
            <a:r>
              <a:rPr lang="es-ES" sz="24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400" b="1" spc="4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sequedad</a:t>
            </a:r>
            <a:r>
              <a:rPr lang="es-ES" sz="24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400" b="1" spc="4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4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calidad</a:t>
            </a:r>
            <a:r>
              <a:rPr lang="es-ES" sz="2400" b="1" spc="4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spc="-1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aislamiento.</a:t>
            </a:r>
            <a:endParaRPr lang="es-ES" sz="24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566332" marR="143643" indent="-514350" algn="just">
              <a:buFont typeface="+mj-lt"/>
              <a:buAutoNum type="arabicPeriod"/>
              <a:tabLst>
                <a:tab pos="117851" algn="l"/>
              </a:tabLst>
            </a:pP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Medida</a:t>
            </a:r>
            <a:r>
              <a:rPr lang="es-ES" sz="24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400" b="1" spc="5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400" b="1" spc="5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resistencia</a:t>
            </a:r>
            <a:r>
              <a:rPr lang="es-ES" sz="24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spc="-1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DC</a:t>
            </a:r>
            <a:r>
              <a:rPr lang="es-ES" sz="2400" b="1" spc="5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400" b="1" spc="5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los</a:t>
            </a:r>
            <a:r>
              <a:rPr lang="es-ES" sz="2400" b="1" spc="5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devanados,</a:t>
            </a:r>
            <a:r>
              <a:rPr lang="es-ES" sz="24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lang="es-ES" sz="2400" b="1" spc="5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comprobar</a:t>
            </a:r>
            <a:r>
              <a:rPr lang="es-ES" sz="2400" b="1" spc="5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4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devanado</a:t>
            </a:r>
            <a:r>
              <a:rPr lang="es-ES" sz="2400" b="1" spc="5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400" b="1" spc="5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spc="-1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los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circuitos.</a:t>
            </a:r>
            <a:endParaRPr lang="es-ES" sz="24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514350" marR="108724" indent="-514350" algn="just">
              <a:spcBef>
                <a:spcPts val="60"/>
              </a:spcBef>
              <a:buFont typeface="+mj-lt"/>
              <a:buAutoNum type="arabicPeriod"/>
              <a:tabLst>
                <a:tab pos="113486" algn="l"/>
              </a:tabLst>
            </a:pP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Ensayos</a:t>
            </a:r>
            <a:r>
              <a:rPr lang="es-ES" sz="2400" b="1" spc="4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4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alta</a:t>
            </a:r>
            <a:r>
              <a:rPr lang="es-ES" sz="2400" b="1" spc="4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tensión</a:t>
            </a:r>
            <a:r>
              <a:rPr lang="es-ES" sz="24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4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ensayos</a:t>
            </a:r>
            <a:r>
              <a:rPr lang="es-ES" sz="2400" b="1" spc="4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4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aislamiento.</a:t>
            </a:r>
            <a:r>
              <a:rPr lang="es-ES" sz="24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Esta</a:t>
            </a:r>
            <a:r>
              <a:rPr lang="es-ES" sz="2400" b="1" spc="4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prueba</a:t>
            </a:r>
            <a:r>
              <a:rPr lang="es-ES" sz="24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se</a:t>
            </a:r>
            <a:r>
              <a:rPr lang="es-ES" sz="24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realiza</a:t>
            </a:r>
            <a:r>
              <a:rPr lang="es-ES" sz="2400" b="1" spc="4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lang="es-ES" sz="24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verificar</a:t>
            </a:r>
            <a:r>
              <a:rPr lang="es-ES" sz="24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spc="-1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400" b="1" spc="12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calidad</a:t>
            </a:r>
            <a:r>
              <a:rPr lang="es-ES" sz="24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4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aislamiento.</a:t>
            </a:r>
            <a:endParaRPr lang="es-ES" sz="24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565934" indent="-514350" algn="just">
              <a:spcBef>
                <a:spcPts val="221"/>
              </a:spcBef>
              <a:buFont typeface="+mj-lt"/>
              <a:buAutoNum type="arabicPeriod"/>
              <a:tabLst>
                <a:tab pos="104756" algn="l"/>
              </a:tabLst>
            </a:pP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Verificación</a:t>
            </a:r>
            <a:r>
              <a:rPr lang="es-ES" sz="2400" b="1" spc="3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400" b="1" spc="3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secuencia</a:t>
            </a:r>
            <a:r>
              <a:rPr lang="es-ES" sz="2400" b="1" spc="3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400" b="1" spc="3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fases</a:t>
            </a:r>
            <a:endParaRPr lang="es-ES" sz="24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514350" marR="37696" indent="-514350" algn="just">
              <a:spcBef>
                <a:spcPts val="12"/>
              </a:spcBef>
              <a:buFont typeface="+mj-lt"/>
              <a:buAutoNum type="arabicPeriod"/>
              <a:tabLst>
                <a:tab pos="113486" algn="l"/>
              </a:tabLst>
            </a:pP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Pruebas</a:t>
            </a:r>
            <a:r>
              <a:rPr lang="es-ES" sz="2400" b="1" spc="4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4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relés</a:t>
            </a:r>
            <a:r>
              <a:rPr lang="es-ES" sz="2400" b="1" spc="4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4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protección.</a:t>
            </a:r>
            <a:r>
              <a:rPr lang="es-ES" sz="2400" b="1" spc="4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Esta</a:t>
            </a:r>
            <a:r>
              <a:rPr lang="es-ES" sz="24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prueba</a:t>
            </a:r>
            <a:r>
              <a:rPr lang="es-ES" sz="2400" b="1" spc="4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se</a:t>
            </a:r>
            <a:r>
              <a:rPr lang="es-ES" sz="24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realiza</a:t>
            </a:r>
            <a:r>
              <a:rPr lang="es-ES" sz="2400" b="1" spc="4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lang="es-ES" sz="24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verificar</a:t>
            </a:r>
            <a:r>
              <a:rPr lang="es-ES" sz="2400" b="1" spc="4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los</a:t>
            </a:r>
            <a:r>
              <a:rPr lang="es-ES" sz="24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relés</a:t>
            </a:r>
            <a:r>
              <a:rPr lang="es-ES" sz="2400" b="1" spc="4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4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protección</a:t>
            </a:r>
            <a:r>
              <a:rPr lang="es-ES" sz="2400" b="1" spc="12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en</a:t>
            </a:r>
            <a:r>
              <a:rPr lang="es-ES" sz="2400" b="1" spc="7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400" b="1" spc="7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configuración</a:t>
            </a:r>
            <a:r>
              <a:rPr lang="es-ES" sz="2400" b="1" spc="7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aprobada</a:t>
            </a:r>
            <a:r>
              <a:rPr lang="es-ES" sz="2400" b="1" spc="7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por</a:t>
            </a:r>
            <a:r>
              <a:rPr lang="es-ES" sz="2400" b="1" spc="7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los</a:t>
            </a:r>
            <a:r>
              <a:rPr lang="es-ES" sz="2400" b="1" spc="7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ingenieros</a:t>
            </a:r>
            <a:r>
              <a:rPr lang="es-ES" sz="2400" b="1" spc="7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400" b="1" spc="7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cliente.</a:t>
            </a:r>
            <a:endParaRPr lang="es-ES" sz="24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565934" indent="-514350" algn="just">
              <a:spcBef>
                <a:spcPts val="255"/>
              </a:spcBef>
              <a:buFont typeface="+mj-lt"/>
              <a:buAutoNum type="arabicPeriod"/>
              <a:tabLst>
                <a:tab pos="109121" algn="l"/>
              </a:tabLst>
            </a:pP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Ensayos</a:t>
            </a:r>
            <a:r>
              <a:rPr lang="es-ES" sz="24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400" b="1" spc="5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auxiliares</a:t>
            </a:r>
            <a:r>
              <a:rPr lang="es-ES" sz="2400" b="1" spc="5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4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motor</a:t>
            </a:r>
            <a:r>
              <a:rPr lang="es-ES" sz="2400" b="1" spc="5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400" b="1" spc="5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sistema</a:t>
            </a:r>
            <a:r>
              <a:rPr lang="es-ES" sz="2400" b="1" spc="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400" b="1" spc="5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refrigeración</a:t>
            </a:r>
            <a:r>
              <a:rPr lang="es-ES" sz="2400" b="1" spc="5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400" b="1" spc="5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4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motor y sistema de refrigeración del motor.</a:t>
            </a:r>
          </a:p>
          <a:p>
            <a:pPr marL="565934" indent="-514350" algn="just">
              <a:spcBef>
                <a:spcPts val="255"/>
              </a:spcBef>
              <a:buFont typeface="+mj-lt"/>
              <a:buAutoNum type="arabicPeriod"/>
              <a:tabLst>
                <a:tab pos="109121" algn="l"/>
              </a:tabLst>
            </a:pPr>
            <a:r>
              <a:rPr lang="es-ES" sz="24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En pruebas de carga.</a:t>
            </a:r>
          </a:p>
          <a:p>
            <a:pPr marL="565934" indent="-514350" algn="just">
              <a:spcBef>
                <a:spcPts val="255"/>
              </a:spcBef>
              <a:buFont typeface="+mj-lt"/>
              <a:buAutoNum type="arabicPeriod"/>
              <a:tabLst>
                <a:tab pos="109121" algn="l"/>
              </a:tabLst>
            </a:pPr>
            <a:r>
              <a:rPr lang="es-ES" sz="24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Prueba de funcionamiento bajo supervisión.</a:t>
            </a:r>
          </a:p>
          <a:p>
            <a:pPr marL="565934" indent="-514350" algn="just">
              <a:spcBef>
                <a:spcPts val="255"/>
              </a:spcBef>
              <a:buFont typeface="+mj-lt"/>
              <a:buAutoNum type="arabicPeriod"/>
              <a:tabLst>
                <a:tab pos="109121" algn="l"/>
              </a:tabLst>
            </a:pPr>
            <a:r>
              <a:rPr lang="es-ES" sz="24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Prueba de características de funcionamiento del motor.</a:t>
            </a:r>
          </a:p>
          <a:p>
            <a:pPr marL="565934" indent="-514350" algn="just">
              <a:spcBef>
                <a:spcPts val="255"/>
              </a:spcBef>
              <a:buFont typeface="+mj-lt"/>
              <a:buAutoNum type="arabicPeriod"/>
              <a:tabLst>
                <a:tab pos="109121" algn="l"/>
              </a:tabLst>
            </a:pPr>
            <a:r>
              <a:rPr lang="es-ES" sz="24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Pruebas de vibraciones. Estas pruebas se realizan en condiciones de carga completa y sin carga, y en una condici6n de ejecuci6n de prueba.</a:t>
            </a:r>
            <a:endParaRPr lang="es-ES" sz="24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D7631-4714-422B-BAD4-DC9D1202AA3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253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003" y="2356703"/>
            <a:ext cx="19200019" cy="5013407"/>
          </a:xfrm>
        </p:spPr>
        <p:txBody>
          <a:bodyPr anchor="b"/>
          <a:lstStyle>
            <a:lvl1pPr algn="ctr">
              <a:defRPr sz="12598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003" y="7563446"/>
            <a:ext cx="19200019" cy="3476717"/>
          </a:xfrm>
        </p:spPr>
        <p:txBody>
          <a:bodyPr/>
          <a:lstStyle>
            <a:lvl1pPr marL="0" indent="0" algn="ctr">
              <a:buNone/>
              <a:defRPr sz="5039"/>
            </a:lvl1pPr>
            <a:lvl2pPr marL="959983" indent="0" algn="ctr">
              <a:buNone/>
              <a:defRPr sz="4199"/>
            </a:lvl2pPr>
            <a:lvl3pPr marL="1919966" indent="0" algn="ctr">
              <a:buNone/>
              <a:defRPr sz="3779"/>
            </a:lvl3pPr>
            <a:lvl4pPr marL="2879949" indent="0" algn="ctr">
              <a:buNone/>
              <a:defRPr sz="3360"/>
            </a:lvl4pPr>
            <a:lvl5pPr marL="3839931" indent="0" algn="ctr">
              <a:buNone/>
              <a:defRPr sz="3360"/>
            </a:lvl5pPr>
            <a:lvl6pPr marL="4799914" indent="0" algn="ctr">
              <a:buNone/>
              <a:defRPr sz="3360"/>
            </a:lvl6pPr>
            <a:lvl7pPr marL="5759897" indent="0" algn="ctr">
              <a:buNone/>
              <a:defRPr sz="3360"/>
            </a:lvl7pPr>
            <a:lvl8pPr marL="6719880" indent="0" algn="ctr">
              <a:buNone/>
              <a:defRPr sz="3360"/>
            </a:lvl8pPr>
            <a:lvl9pPr marL="7679863" indent="0" algn="ctr">
              <a:buNone/>
              <a:defRPr sz="336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BD7B7-38AE-48F1-9A0F-394A6369C08D}" type="datetimeFigureOut">
              <a:rPr lang="en-US" smtClean="0"/>
              <a:t>12/4/2023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8D489-2B1A-41CF-8099-7200B897294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50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BD7B7-38AE-48F1-9A0F-394A6369C08D}" type="datetimeFigureOut">
              <a:rPr lang="en-US" smtClean="0"/>
              <a:t>12/4/2023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8D489-2B1A-41CF-8099-7200B897294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330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6668" y="3590055"/>
            <a:ext cx="22080022" cy="5990088"/>
          </a:xfrm>
        </p:spPr>
        <p:txBody>
          <a:bodyPr anchor="b"/>
          <a:lstStyle>
            <a:lvl1pPr>
              <a:defRPr sz="12598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46668" y="9636811"/>
            <a:ext cx="22080022" cy="3150046"/>
          </a:xfrm>
        </p:spPr>
        <p:txBody>
          <a:bodyPr/>
          <a:lstStyle>
            <a:lvl1pPr marL="0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1pPr>
            <a:lvl2pPr marL="959983" indent="0">
              <a:buNone/>
              <a:defRPr sz="4199">
                <a:solidFill>
                  <a:schemeClr val="tx1">
                    <a:tint val="75000"/>
                  </a:schemeClr>
                </a:solidFill>
              </a:defRPr>
            </a:lvl2pPr>
            <a:lvl3pPr marL="1919966" indent="0">
              <a:buNone/>
              <a:defRPr sz="3779">
                <a:solidFill>
                  <a:schemeClr val="tx1">
                    <a:tint val="75000"/>
                  </a:schemeClr>
                </a:solidFill>
              </a:defRPr>
            </a:lvl3pPr>
            <a:lvl4pPr marL="2879949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4pPr>
            <a:lvl5pPr marL="3839931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5pPr>
            <a:lvl6pPr marL="4799914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6pPr>
            <a:lvl7pPr marL="5759897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7pPr>
            <a:lvl8pPr marL="6719880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8pPr>
            <a:lvl9pPr marL="7679863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BD7B7-38AE-48F1-9A0F-394A6369C08D}" type="datetimeFigureOut">
              <a:rPr lang="en-US" smtClean="0"/>
              <a:t>12/4/2023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8D489-2B1A-41CF-8099-7200B897294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025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60002" y="3833390"/>
            <a:ext cx="10880011" cy="913680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60012" y="3833390"/>
            <a:ext cx="10880011" cy="913680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BD7B7-38AE-48F1-9A0F-394A6369C08D}" type="datetimeFigureOut">
              <a:rPr lang="en-US" smtClean="0"/>
              <a:t>12/4/2023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8D489-2B1A-41CF-8099-7200B897294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505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336" y="766679"/>
            <a:ext cx="22080022" cy="278337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63337" y="3530053"/>
            <a:ext cx="10830010" cy="1730025"/>
          </a:xfrm>
        </p:spPr>
        <p:txBody>
          <a:bodyPr anchor="b"/>
          <a:lstStyle>
            <a:lvl1pPr marL="0" indent="0">
              <a:buNone/>
              <a:defRPr sz="5039" b="1"/>
            </a:lvl1pPr>
            <a:lvl2pPr marL="959983" indent="0">
              <a:buNone/>
              <a:defRPr sz="4199" b="1"/>
            </a:lvl2pPr>
            <a:lvl3pPr marL="1919966" indent="0">
              <a:buNone/>
              <a:defRPr sz="3779" b="1"/>
            </a:lvl3pPr>
            <a:lvl4pPr marL="2879949" indent="0">
              <a:buNone/>
              <a:defRPr sz="3360" b="1"/>
            </a:lvl4pPr>
            <a:lvl5pPr marL="3839931" indent="0">
              <a:buNone/>
              <a:defRPr sz="3360" b="1"/>
            </a:lvl5pPr>
            <a:lvl6pPr marL="4799914" indent="0">
              <a:buNone/>
              <a:defRPr sz="3360" b="1"/>
            </a:lvl6pPr>
            <a:lvl7pPr marL="5759897" indent="0">
              <a:buNone/>
              <a:defRPr sz="3360" b="1"/>
            </a:lvl7pPr>
            <a:lvl8pPr marL="6719880" indent="0">
              <a:buNone/>
              <a:defRPr sz="3360" b="1"/>
            </a:lvl8pPr>
            <a:lvl9pPr marL="7679863" indent="0">
              <a:buNone/>
              <a:defRPr sz="336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63337" y="5260078"/>
            <a:ext cx="10830010" cy="773678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960013" y="3530053"/>
            <a:ext cx="10883345" cy="1730025"/>
          </a:xfrm>
        </p:spPr>
        <p:txBody>
          <a:bodyPr anchor="b"/>
          <a:lstStyle>
            <a:lvl1pPr marL="0" indent="0">
              <a:buNone/>
              <a:defRPr sz="5039" b="1"/>
            </a:lvl1pPr>
            <a:lvl2pPr marL="959983" indent="0">
              <a:buNone/>
              <a:defRPr sz="4199" b="1"/>
            </a:lvl2pPr>
            <a:lvl3pPr marL="1919966" indent="0">
              <a:buNone/>
              <a:defRPr sz="3779" b="1"/>
            </a:lvl3pPr>
            <a:lvl4pPr marL="2879949" indent="0">
              <a:buNone/>
              <a:defRPr sz="3360" b="1"/>
            </a:lvl4pPr>
            <a:lvl5pPr marL="3839931" indent="0">
              <a:buNone/>
              <a:defRPr sz="3360" b="1"/>
            </a:lvl5pPr>
            <a:lvl6pPr marL="4799914" indent="0">
              <a:buNone/>
              <a:defRPr sz="3360" b="1"/>
            </a:lvl6pPr>
            <a:lvl7pPr marL="5759897" indent="0">
              <a:buNone/>
              <a:defRPr sz="3360" b="1"/>
            </a:lvl7pPr>
            <a:lvl8pPr marL="6719880" indent="0">
              <a:buNone/>
              <a:defRPr sz="3360" b="1"/>
            </a:lvl8pPr>
            <a:lvl9pPr marL="7679863" indent="0">
              <a:buNone/>
              <a:defRPr sz="336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960013" y="5260078"/>
            <a:ext cx="10883345" cy="773678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BD7B7-38AE-48F1-9A0F-394A6369C08D}" type="datetimeFigureOut">
              <a:rPr lang="en-US" smtClean="0"/>
              <a:t>12/4/2023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8D489-2B1A-41CF-8099-7200B897294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136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BD7B7-38AE-48F1-9A0F-394A6369C08D}" type="datetimeFigureOut">
              <a:rPr lang="en-US" smtClean="0"/>
              <a:t>12/4/2023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8D489-2B1A-41CF-8099-7200B897294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748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BD7B7-38AE-48F1-9A0F-394A6369C08D}" type="datetimeFigureOut">
              <a:rPr lang="en-US" smtClean="0"/>
              <a:t>12/4/2023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8D489-2B1A-41CF-8099-7200B897294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058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337" y="960014"/>
            <a:ext cx="8256674" cy="3360050"/>
          </a:xfrm>
        </p:spPr>
        <p:txBody>
          <a:bodyPr anchor="b"/>
          <a:lstStyle>
            <a:lvl1pPr>
              <a:defRPr sz="6719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83345" y="2073365"/>
            <a:ext cx="12960013" cy="10233485"/>
          </a:xfrm>
        </p:spPr>
        <p:txBody>
          <a:bodyPr/>
          <a:lstStyle>
            <a:lvl1pPr>
              <a:defRPr sz="6719"/>
            </a:lvl1pPr>
            <a:lvl2pPr>
              <a:defRPr sz="5879"/>
            </a:lvl2pPr>
            <a:lvl3pPr>
              <a:defRPr sz="5039"/>
            </a:lvl3pPr>
            <a:lvl4pPr>
              <a:defRPr sz="4199"/>
            </a:lvl4pPr>
            <a:lvl5pPr>
              <a:defRPr sz="4199"/>
            </a:lvl5pPr>
            <a:lvl6pPr>
              <a:defRPr sz="4199"/>
            </a:lvl6pPr>
            <a:lvl7pPr>
              <a:defRPr sz="4199"/>
            </a:lvl7pPr>
            <a:lvl8pPr>
              <a:defRPr sz="4199"/>
            </a:lvl8pPr>
            <a:lvl9pPr>
              <a:defRPr sz="4199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63337" y="4320064"/>
            <a:ext cx="8256674" cy="8003453"/>
          </a:xfrm>
        </p:spPr>
        <p:txBody>
          <a:bodyPr/>
          <a:lstStyle>
            <a:lvl1pPr marL="0" indent="0">
              <a:buNone/>
              <a:defRPr sz="3360"/>
            </a:lvl1pPr>
            <a:lvl2pPr marL="959983" indent="0">
              <a:buNone/>
              <a:defRPr sz="2940"/>
            </a:lvl2pPr>
            <a:lvl3pPr marL="1919966" indent="0">
              <a:buNone/>
              <a:defRPr sz="2520"/>
            </a:lvl3pPr>
            <a:lvl4pPr marL="2879949" indent="0">
              <a:buNone/>
              <a:defRPr sz="2100"/>
            </a:lvl4pPr>
            <a:lvl5pPr marL="3839931" indent="0">
              <a:buNone/>
              <a:defRPr sz="2100"/>
            </a:lvl5pPr>
            <a:lvl6pPr marL="4799914" indent="0">
              <a:buNone/>
              <a:defRPr sz="2100"/>
            </a:lvl6pPr>
            <a:lvl7pPr marL="5759897" indent="0">
              <a:buNone/>
              <a:defRPr sz="2100"/>
            </a:lvl7pPr>
            <a:lvl8pPr marL="6719880" indent="0">
              <a:buNone/>
              <a:defRPr sz="2100"/>
            </a:lvl8pPr>
            <a:lvl9pPr marL="7679863" indent="0">
              <a:buNone/>
              <a:defRPr sz="21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BD7B7-38AE-48F1-9A0F-394A6369C08D}" type="datetimeFigureOut">
              <a:rPr lang="en-US" smtClean="0"/>
              <a:t>12/4/2023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8D489-2B1A-41CF-8099-7200B897294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416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337" y="960014"/>
            <a:ext cx="8256674" cy="3360050"/>
          </a:xfrm>
        </p:spPr>
        <p:txBody>
          <a:bodyPr anchor="b"/>
          <a:lstStyle>
            <a:lvl1pPr>
              <a:defRPr sz="6719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883345" y="2073365"/>
            <a:ext cx="12960013" cy="10233485"/>
          </a:xfrm>
        </p:spPr>
        <p:txBody>
          <a:bodyPr anchor="t"/>
          <a:lstStyle>
            <a:lvl1pPr marL="0" indent="0">
              <a:buNone/>
              <a:defRPr sz="6719"/>
            </a:lvl1pPr>
            <a:lvl2pPr marL="959983" indent="0">
              <a:buNone/>
              <a:defRPr sz="5879"/>
            </a:lvl2pPr>
            <a:lvl3pPr marL="1919966" indent="0">
              <a:buNone/>
              <a:defRPr sz="5039"/>
            </a:lvl3pPr>
            <a:lvl4pPr marL="2879949" indent="0">
              <a:buNone/>
              <a:defRPr sz="4199"/>
            </a:lvl4pPr>
            <a:lvl5pPr marL="3839931" indent="0">
              <a:buNone/>
              <a:defRPr sz="4199"/>
            </a:lvl5pPr>
            <a:lvl6pPr marL="4799914" indent="0">
              <a:buNone/>
              <a:defRPr sz="4199"/>
            </a:lvl6pPr>
            <a:lvl7pPr marL="5759897" indent="0">
              <a:buNone/>
              <a:defRPr sz="4199"/>
            </a:lvl7pPr>
            <a:lvl8pPr marL="6719880" indent="0">
              <a:buNone/>
              <a:defRPr sz="4199"/>
            </a:lvl8pPr>
            <a:lvl9pPr marL="7679863" indent="0">
              <a:buNone/>
              <a:defRPr sz="4199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63337" y="4320064"/>
            <a:ext cx="8256674" cy="8003453"/>
          </a:xfrm>
        </p:spPr>
        <p:txBody>
          <a:bodyPr/>
          <a:lstStyle>
            <a:lvl1pPr marL="0" indent="0">
              <a:buNone/>
              <a:defRPr sz="3360"/>
            </a:lvl1pPr>
            <a:lvl2pPr marL="959983" indent="0">
              <a:buNone/>
              <a:defRPr sz="2940"/>
            </a:lvl2pPr>
            <a:lvl3pPr marL="1919966" indent="0">
              <a:buNone/>
              <a:defRPr sz="2520"/>
            </a:lvl3pPr>
            <a:lvl4pPr marL="2879949" indent="0">
              <a:buNone/>
              <a:defRPr sz="2100"/>
            </a:lvl4pPr>
            <a:lvl5pPr marL="3839931" indent="0">
              <a:buNone/>
              <a:defRPr sz="2100"/>
            </a:lvl5pPr>
            <a:lvl6pPr marL="4799914" indent="0">
              <a:buNone/>
              <a:defRPr sz="2100"/>
            </a:lvl6pPr>
            <a:lvl7pPr marL="5759897" indent="0">
              <a:buNone/>
              <a:defRPr sz="2100"/>
            </a:lvl7pPr>
            <a:lvl8pPr marL="6719880" indent="0">
              <a:buNone/>
              <a:defRPr sz="2100"/>
            </a:lvl8pPr>
            <a:lvl9pPr marL="7679863" indent="0">
              <a:buNone/>
              <a:defRPr sz="21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BD7B7-38AE-48F1-9A0F-394A6369C08D}" type="datetimeFigureOut">
              <a:rPr lang="en-US" smtClean="0"/>
              <a:t>12/4/2023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8D489-2B1A-41CF-8099-7200B897294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012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BD7B7-38AE-48F1-9A0F-394A6369C08D}" type="datetimeFigureOut">
              <a:rPr lang="en-US" smtClean="0"/>
              <a:t>12/4/2023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8D489-2B1A-41CF-8099-7200B897294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937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320018" y="766678"/>
            <a:ext cx="5520005" cy="1220351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60002" y="766678"/>
            <a:ext cx="16240016" cy="12203515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BD7B7-38AE-48F1-9A0F-394A6369C08D}" type="datetimeFigureOut">
              <a:rPr lang="en-US" smtClean="0"/>
              <a:t>12/4/2023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8D489-2B1A-41CF-8099-7200B897294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5716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12/4/2023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51031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60002" y="766679"/>
            <a:ext cx="22080022" cy="2783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60002" y="3833390"/>
            <a:ext cx="22080022" cy="9136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60002" y="13346865"/>
            <a:ext cx="5760006" cy="7666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5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3BD7B7-38AE-48F1-9A0F-394A6369C08D}" type="datetimeFigureOut">
              <a:rPr lang="en-US" smtClean="0"/>
              <a:t>12/4/2023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480009" y="13346865"/>
            <a:ext cx="8640008" cy="7666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5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080017" y="13346865"/>
            <a:ext cx="5760006" cy="7666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5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18D489-2B1A-41CF-8099-7200B897294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06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1919966" rtl="0" eaLnBrk="1" latinLnBrk="0" hangingPunct="1">
        <a:lnSpc>
          <a:spcPct val="90000"/>
        </a:lnSpc>
        <a:spcBef>
          <a:spcPct val="0"/>
        </a:spcBef>
        <a:buNone/>
        <a:defRPr sz="923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79991" indent="-479991" algn="l" defTabSz="1919966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5879" kern="1200">
          <a:solidFill>
            <a:schemeClr val="tx1"/>
          </a:solidFill>
          <a:latin typeface="+mn-lt"/>
          <a:ea typeface="+mn-ea"/>
          <a:cs typeface="+mn-cs"/>
        </a:defRPr>
      </a:lvl1pPr>
      <a:lvl2pPr marL="1439974" indent="-479991" algn="l" defTabSz="1919966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5039" kern="1200">
          <a:solidFill>
            <a:schemeClr val="tx1"/>
          </a:solidFill>
          <a:latin typeface="+mn-lt"/>
          <a:ea typeface="+mn-ea"/>
          <a:cs typeface="+mn-cs"/>
        </a:defRPr>
      </a:lvl2pPr>
      <a:lvl3pPr marL="2399957" indent="-479991" algn="l" defTabSz="1919966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4199" kern="1200">
          <a:solidFill>
            <a:schemeClr val="tx1"/>
          </a:solidFill>
          <a:latin typeface="+mn-lt"/>
          <a:ea typeface="+mn-ea"/>
          <a:cs typeface="+mn-cs"/>
        </a:defRPr>
      </a:lvl3pPr>
      <a:lvl4pPr marL="3359940" indent="-479991" algn="l" defTabSz="1919966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79" kern="1200">
          <a:solidFill>
            <a:schemeClr val="tx1"/>
          </a:solidFill>
          <a:latin typeface="+mn-lt"/>
          <a:ea typeface="+mn-ea"/>
          <a:cs typeface="+mn-cs"/>
        </a:defRPr>
      </a:lvl4pPr>
      <a:lvl5pPr marL="4319923" indent="-479991" algn="l" defTabSz="1919966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79" kern="1200">
          <a:solidFill>
            <a:schemeClr val="tx1"/>
          </a:solidFill>
          <a:latin typeface="+mn-lt"/>
          <a:ea typeface="+mn-ea"/>
          <a:cs typeface="+mn-cs"/>
        </a:defRPr>
      </a:lvl5pPr>
      <a:lvl6pPr marL="5279906" indent="-479991" algn="l" defTabSz="1919966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79" kern="1200">
          <a:solidFill>
            <a:schemeClr val="tx1"/>
          </a:solidFill>
          <a:latin typeface="+mn-lt"/>
          <a:ea typeface="+mn-ea"/>
          <a:cs typeface="+mn-cs"/>
        </a:defRPr>
      </a:lvl6pPr>
      <a:lvl7pPr marL="6239888" indent="-479991" algn="l" defTabSz="1919966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79" kern="1200">
          <a:solidFill>
            <a:schemeClr val="tx1"/>
          </a:solidFill>
          <a:latin typeface="+mn-lt"/>
          <a:ea typeface="+mn-ea"/>
          <a:cs typeface="+mn-cs"/>
        </a:defRPr>
      </a:lvl7pPr>
      <a:lvl8pPr marL="7199871" indent="-479991" algn="l" defTabSz="1919966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79" kern="1200">
          <a:solidFill>
            <a:schemeClr val="tx1"/>
          </a:solidFill>
          <a:latin typeface="+mn-lt"/>
          <a:ea typeface="+mn-ea"/>
          <a:cs typeface="+mn-cs"/>
        </a:defRPr>
      </a:lvl8pPr>
      <a:lvl9pPr marL="8159854" indent="-479991" algn="l" defTabSz="1919966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919966" rtl="0" eaLnBrk="1" latinLnBrk="0" hangingPunct="1">
        <a:defRPr sz="3779" kern="1200">
          <a:solidFill>
            <a:schemeClr val="tx1"/>
          </a:solidFill>
          <a:latin typeface="+mn-lt"/>
          <a:ea typeface="+mn-ea"/>
          <a:cs typeface="+mn-cs"/>
        </a:defRPr>
      </a:lvl1pPr>
      <a:lvl2pPr marL="959983" algn="l" defTabSz="1919966" rtl="0" eaLnBrk="1" latinLnBrk="0" hangingPunct="1">
        <a:defRPr sz="3779" kern="1200">
          <a:solidFill>
            <a:schemeClr val="tx1"/>
          </a:solidFill>
          <a:latin typeface="+mn-lt"/>
          <a:ea typeface="+mn-ea"/>
          <a:cs typeface="+mn-cs"/>
        </a:defRPr>
      </a:lvl2pPr>
      <a:lvl3pPr marL="1919966" algn="l" defTabSz="1919966" rtl="0" eaLnBrk="1" latinLnBrk="0" hangingPunct="1">
        <a:defRPr sz="3779" kern="1200">
          <a:solidFill>
            <a:schemeClr val="tx1"/>
          </a:solidFill>
          <a:latin typeface="+mn-lt"/>
          <a:ea typeface="+mn-ea"/>
          <a:cs typeface="+mn-cs"/>
        </a:defRPr>
      </a:lvl3pPr>
      <a:lvl4pPr marL="2879949" algn="l" defTabSz="1919966" rtl="0" eaLnBrk="1" latinLnBrk="0" hangingPunct="1">
        <a:defRPr sz="3779" kern="1200">
          <a:solidFill>
            <a:schemeClr val="tx1"/>
          </a:solidFill>
          <a:latin typeface="+mn-lt"/>
          <a:ea typeface="+mn-ea"/>
          <a:cs typeface="+mn-cs"/>
        </a:defRPr>
      </a:lvl4pPr>
      <a:lvl5pPr marL="3839931" algn="l" defTabSz="1919966" rtl="0" eaLnBrk="1" latinLnBrk="0" hangingPunct="1">
        <a:defRPr sz="3779" kern="1200">
          <a:solidFill>
            <a:schemeClr val="tx1"/>
          </a:solidFill>
          <a:latin typeface="+mn-lt"/>
          <a:ea typeface="+mn-ea"/>
          <a:cs typeface="+mn-cs"/>
        </a:defRPr>
      </a:lvl5pPr>
      <a:lvl6pPr marL="4799914" algn="l" defTabSz="1919966" rtl="0" eaLnBrk="1" latinLnBrk="0" hangingPunct="1">
        <a:defRPr sz="3779" kern="1200">
          <a:solidFill>
            <a:schemeClr val="tx1"/>
          </a:solidFill>
          <a:latin typeface="+mn-lt"/>
          <a:ea typeface="+mn-ea"/>
          <a:cs typeface="+mn-cs"/>
        </a:defRPr>
      </a:lvl6pPr>
      <a:lvl7pPr marL="5759897" algn="l" defTabSz="1919966" rtl="0" eaLnBrk="1" latinLnBrk="0" hangingPunct="1">
        <a:defRPr sz="3779" kern="1200">
          <a:solidFill>
            <a:schemeClr val="tx1"/>
          </a:solidFill>
          <a:latin typeface="+mn-lt"/>
          <a:ea typeface="+mn-ea"/>
          <a:cs typeface="+mn-cs"/>
        </a:defRPr>
      </a:lvl7pPr>
      <a:lvl8pPr marL="6719880" algn="l" defTabSz="1919966" rtl="0" eaLnBrk="1" latinLnBrk="0" hangingPunct="1">
        <a:defRPr sz="3779" kern="1200">
          <a:solidFill>
            <a:schemeClr val="tx1"/>
          </a:solidFill>
          <a:latin typeface="+mn-lt"/>
          <a:ea typeface="+mn-ea"/>
          <a:cs typeface="+mn-cs"/>
        </a:defRPr>
      </a:lvl8pPr>
      <a:lvl9pPr marL="7679863" algn="l" defTabSz="1919966" rtl="0" eaLnBrk="1" latinLnBrk="0" hangingPunct="1">
        <a:defRPr sz="37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3697" y="431665"/>
            <a:ext cx="24589946" cy="10998204"/>
          </a:xfrm>
          <a:prstGeom prst="rect">
            <a:avLst/>
          </a:prstGeom>
        </p:spPr>
        <p:txBody>
          <a:bodyPr vert="horz" wrap="square" lIns="0" tIns="7938" rIns="0" bIns="0" rtlCol="0">
            <a:spAutoFit/>
          </a:bodyPr>
          <a:lstStyle/>
          <a:p>
            <a:pPr marL="7936" algn="just">
              <a:spcBef>
                <a:spcPts val="62"/>
              </a:spcBef>
            </a:pPr>
            <a:r>
              <a:rPr sz="5400" b="1" dirty="0" err="1">
                <a:latin typeface="Arial Unicode MS"/>
                <a:cs typeface="Arial Unicode MS"/>
              </a:rPr>
              <a:t>Capítulo</a:t>
            </a:r>
            <a:r>
              <a:rPr sz="5400" b="1" spc="100" dirty="0">
                <a:latin typeface="Arial Unicode MS"/>
                <a:cs typeface="Arial Unicode MS"/>
              </a:rPr>
              <a:t> </a:t>
            </a:r>
            <a:r>
              <a:rPr sz="5400" b="1" spc="-31" dirty="0" smtClean="0">
                <a:latin typeface="Arial Unicode MS"/>
                <a:cs typeface="Arial Unicode MS"/>
              </a:rPr>
              <a:t>4</a:t>
            </a:r>
            <a:r>
              <a:rPr lang="es-ES" sz="5400" b="1" spc="-31" dirty="0" smtClean="0">
                <a:latin typeface="Arial Unicode MS"/>
                <a:cs typeface="Arial Unicode MS"/>
              </a:rPr>
              <a:t> </a:t>
            </a:r>
            <a:r>
              <a:rPr lang="es-AR" sz="5400" b="1" dirty="0" smtClean="0"/>
              <a:t>Generadores</a:t>
            </a:r>
            <a:r>
              <a:rPr lang="es-AR" sz="5400" b="1" spc="56" dirty="0" smtClean="0"/>
              <a:t> </a:t>
            </a:r>
            <a:r>
              <a:rPr lang="es-AR" sz="5400" b="1" dirty="0"/>
              <a:t>y</a:t>
            </a:r>
            <a:r>
              <a:rPr lang="es-AR" sz="5400" b="1" spc="56" dirty="0"/>
              <a:t> </a:t>
            </a:r>
            <a:r>
              <a:rPr lang="es-AR" sz="5400" b="1" spc="47" dirty="0"/>
              <a:t>motores:</a:t>
            </a:r>
            <a:r>
              <a:rPr lang="es-AR" sz="5400" b="1" spc="60" dirty="0"/>
              <a:t> </a:t>
            </a:r>
            <a:r>
              <a:rPr lang="es-AR" sz="5400" b="1" spc="41" dirty="0"/>
              <a:t>teoría</a:t>
            </a:r>
            <a:r>
              <a:rPr lang="es-AR" sz="5400" b="1" spc="56" dirty="0"/>
              <a:t> </a:t>
            </a:r>
            <a:r>
              <a:rPr lang="es-AR" sz="5400" b="1" spc="-31" dirty="0"/>
              <a:t>y </a:t>
            </a:r>
            <a:r>
              <a:rPr lang="es-AR" sz="5400" b="1" spc="31" dirty="0"/>
              <a:t>pruebas</a:t>
            </a:r>
          </a:p>
          <a:p>
            <a:pPr marL="7936" algn="just">
              <a:spcBef>
                <a:spcPts val="62"/>
              </a:spcBef>
            </a:pPr>
            <a:endParaRPr lang="es-AR" sz="2800" spc="31" dirty="0">
              <a:latin typeface="Arial Unicode MS"/>
              <a:cs typeface="Arial Unicode MS"/>
            </a:endParaRPr>
          </a:p>
          <a:p>
            <a:pPr marL="7539" lvl="1" algn="just">
              <a:spcBef>
                <a:spcPts val="62"/>
              </a:spcBef>
              <a:tabLst>
                <a:tab pos="147612" algn="l"/>
              </a:tabLst>
            </a:pPr>
            <a:r>
              <a:rPr lang="es-AR" sz="2800" b="1" spc="-6" dirty="0" smtClean="0">
                <a:latin typeface="Arial Unicode MS"/>
                <a:cs typeface="Arial Unicode MS"/>
              </a:rPr>
              <a:t>4.1 INTRODUCCION</a:t>
            </a:r>
            <a:endParaRPr lang="es-AR" sz="2800" b="1" dirty="0">
              <a:latin typeface="Arial Unicode MS"/>
              <a:cs typeface="Arial Unicode MS"/>
            </a:endParaRPr>
          </a:p>
          <a:p>
            <a:pPr marL="7936" marR="190069" algn="just">
              <a:spcBef>
                <a:spcPts val="334"/>
              </a:spcBef>
            </a:pPr>
            <a:r>
              <a:rPr lang="es-AR" sz="2800" spc="-6" dirty="0">
                <a:latin typeface="Arial Unicode MS"/>
                <a:cs typeface="Arial Unicode MS"/>
              </a:rPr>
              <a:t>En</a:t>
            </a:r>
            <a:r>
              <a:rPr lang="es-AR" sz="2800" spc="6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este</a:t>
            </a:r>
            <a:r>
              <a:rPr lang="es-AR" sz="2800" spc="62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capítulo</a:t>
            </a:r>
            <a:r>
              <a:rPr lang="es-AR" sz="2800" spc="62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explicaremos</a:t>
            </a:r>
            <a:r>
              <a:rPr lang="es-AR" sz="2800" spc="62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la</a:t>
            </a:r>
            <a:r>
              <a:rPr lang="es-AR" sz="2800" spc="62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teoría</a:t>
            </a:r>
            <a:r>
              <a:rPr lang="es-AR" sz="2800" spc="6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de</a:t>
            </a:r>
            <a:r>
              <a:rPr lang="es-AR" sz="2800" spc="62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generadores,</a:t>
            </a:r>
            <a:r>
              <a:rPr lang="es-AR" sz="2800" spc="62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tipos,</a:t>
            </a:r>
            <a:r>
              <a:rPr lang="es-AR" sz="2800" spc="62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análisis</a:t>
            </a:r>
            <a:r>
              <a:rPr lang="es-AR" sz="2800" spc="62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de</a:t>
            </a:r>
            <a:r>
              <a:rPr lang="es-AR" sz="2800" spc="60" dirty="0">
                <a:latin typeface="Arial Unicode MS"/>
                <a:cs typeface="Arial Unicode MS"/>
              </a:rPr>
              <a:t> </a:t>
            </a:r>
            <a:r>
              <a:rPr lang="es-AR" sz="2800" spc="-6" dirty="0">
                <a:latin typeface="Arial Unicode MS"/>
                <a:cs typeface="Arial Unicode MS"/>
              </a:rPr>
              <a:t>circuitos,</a:t>
            </a:r>
            <a:r>
              <a:rPr lang="es-AR" sz="2800" dirty="0">
                <a:latin typeface="Arial Unicode MS"/>
                <a:cs typeface="Arial Unicode MS"/>
              </a:rPr>
              <a:t> clasificaciones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estándar,</a:t>
            </a:r>
            <a:r>
              <a:rPr lang="es-AR" sz="2800" spc="125" dirty="0">
                <a:latin typeface="Arial Unicode MS"/>
                <a:cs typeface="Arial Unicode MS"/>
              </a:rPr>
              <a:t> c</a:t>
            </a:r>
            <a:r>
              <a:rPr lang="es-AR" sz="2800" dirty="0">
                <a:latin typeface="Arial Unicode MS"/>
                <a:cs typeface="Arial Unicode MS"/>
              </a:rPr>
              <a:t>omponentes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principales,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sincronizaciones,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conexiones</a:t>
            </a:r>
            <a:r>
              <a:rPr lang="es-AR" sz="2800" spc="128" dirty="0">
                <a:latin typeface="Arial Unicode MS"/>
                <a:cs typeface="Arial Unicode MS"/>
              </a:rPr>
              <a:t> </a:t>
            </a:r>
            <a:r>
              <a:rPr lang="es-AR" sz="2800" spc="-31" dirty="0">
                <a:latin typeface="Arial Unicode MS"/>
                <a:cs typeface="Arial Unicode MS"/>
              </a:rPr>
              <a:t>e</a:t>
            </a:r>
            <a:r>
              <a:rPr lang="es-AR" sz="2800" dirty="0">
                <a:latin typeface="Arial Unicode MS"/>
                <a:cs typeface="Arial Unicode MS"/>
              </a:rPr>
              <a:t> instalación,</a:t>
            </a:r>
            <a:r>
              <a:rPr lang="es-AR" sz="2800" spc="7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y</a:t>
            </a:r>
            <a:r>
              <a:rPr lang="es-AR" sz="2800" spc="7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los</a:t>
            </a:r>
            <a:r>
              <a:rPr lang="es-AR" sz="2800" spc="7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procedimientos</a:t>
            </a:r>
            <a:r>
              <a:rPr lang="es-AR" sz="2800" spc="7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de</a:t>
            </a:r>
            <a:r>
              <a:rPr lang="es-AR" sz="2800" spc="7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puesta</a:t>
            </a:r>
            <a:r>
              <a:rPr lang="es-AR" sz="2800" spc="75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en</a:t>
            </a:r>
            <a:r>
              <a:rPr lang="es-AR" sz="2800" spc="7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marcha</a:t>
            </a:r>
            <a:r>
              <a:rPr lang="es-AR" sz="2800" spc="7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de prueba</a:t>
            </a:r>
            <a:r>
              <a:rPr lang="es-AR" sz="2800" spc="71" dirty="0">
                <a:latin typeface="Arial Unicode MS"/>
                <a:cs typeface="Arial Unicode MS"/>
              </a:rPr>
              <a:t> </a:t>
            </a:r>
            <a:r>
              <a:rPr lang="es-AR" sz="2800" spc="-6" dirty="0">
                <a:latin typeface="Arial Unicode MS"/>
                <a:cs typeface="Arial Unicode MS"/>
              </a:rPr>
              <a:t>apropiados.</a:t>
            </a:r>
            <a:endParaRPr lang="es-AR" sz="2800" dirty="0">
              <a:latin typeface="Arial Unicode MS"/>
              <a:cs typeface="Arial Unicode MS"/>
            </a:endParaRPr>
          </a:p>
          <a:p>
            <a:pPr algn="just">
              <a:spcBef>
                <a:spcPts val="16"/>
              </a:spcBef>
            </a:pPr>
            <a:endParaRPr lang="es-AR" sz="2800" dirty="0">
              <a:latin typeface="Arial Unicode MS"/>
              <a:cs typeface="Arial Unicode MS"/>
            </a:endParaRPr>
          </a:p>
          <a:p>
            <a:pPr marL="7540" lvl="1" algn="just">
              <a:spcBef>
                <a:spcPts val="3"/>
              </a:spcBef>
              <a:tabLst>
                <a:tab pos="134119" algn="l"/>
              </a:tabLst>
            </a:pPr>
            <a:r>
              <a:rPr lang="es-AR" sz="2800" b="1" spc="-37" dirty="0" smtClean="0">
                <a:latin typeface="Arial Unicode MS"/>
                <a:cs typeface="Arial Unicode MS"/>
              </a:rPr>
              <a:t>4.2 ESTACIONES</a:t>
            </a:r>
            <a:r>
              <a:rPr lang="es-AR" sz="2800" b="1" spc="16" dirty="0" smtClean="0">
                <a:latin typeface="Arial Unicode MS"/>
                <a:cs typeface="Arial Unicode MS"/>
              </a:rPr>
              <a:t> </a:t>
            </a:r>
            <a:r>
              <a:rPr lang="es-AR" sz="2800" b="1" spc="-6" dirty="0">
                <a:latin typeface="Arial Unicode MS"/>
                <a:cs typeface="Arial Unicode MS"/>
              </a:rPr>
              <a:t>GENERADORAS</a:t>
            </a:r>
            <a:endParaRPr lang="es-AR" sz="2800" b="1" dirty="0">
              <a:latin typeface="Arial Unicode MS"/>
              <a:cs typeface="Arial Unicode MS"/>
            </a:endParaRPr>
          </a:p>
          <a:p>
            <a:pPr marL="7936" marR="160706" algn="just">
              <a:spcBef>
                <a:spcPts val="347"/>
              </a:spcBef>
            </a:pPr>
            <a:r>
              <a:rPr lang="es-AR" sz="2800" dirty="0">
                <a:latin typeface="Arial Unicode MS"/>
                <a:cs typeface="Arial Unicode MS"/>
              </a:rPr>
              <a:t>Existen</a:t>
            </a:r>
            <a:r>
              <a:rPr lang="es-AR" sz="2800" spc="79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diferentes</a:t>
            </a:r>
            <a:r>
              <a:rPr lang="es-AR" sz="2800" spc="79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tipos</a:t>
            </a:r>
            <a:r>
              <a:rPr lang="es-AR" sz="2800" spc="79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de</a:t>
            </a:r>
            <a:r>
              <a:rPr lang="es-AR" sz="2800" spc="79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estaciones</a:t>
            </a:r>
            <a:r>
              <a:rPr lang="es-AR" sz="2800" spc="79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generadoras.</a:t>
            </a:r>
            <a:r>
              <a:rPr lang="es-AR" sz="2800" spc="81" dirty="0">
                <a:latin typeface="Arial Unicode MS"/>
                <a:cs typeface="Arial Unicode MS"/>
              </a:rPr>
              <a:t> </a:t>
            </a:r>
            <a:r>
              <a:rPr lang="es-AR" sz="2800" spc="-6" dirty="0">
                <a:latin typeface="Arial Unicode MS"/>
                <a:cs typeface="Arial Unicode MS"/>
              </a:rPr>
              <a:t>Estas</a:t>
            </a:r>
            <a:r>
              <a:rPr lang="es-AR" sz="2800" spc="79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centrales</a:t>
            </a:r>
            <a:r>
              <a:rPr lang="es-AR" sz="2800" spc="79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generadoras</a:t>
            </a:r>
            <a:r>
              <a:rPr lang="es-AR" sz="2800" spc="79" dirty="0">
                <a:latin typeface="Arial Unicode MS"/>
                <a:cs typeface="Arial Unicode MS"/>
              </a:rPr>
              <a:t> </a:t>
            </a:r>
            <a:r>
              <a:rPr lang="es-AR" sz="2800" spc="-16" dirty="0">
                <a:latin typeface="Arial Unicode MS"/>
                <a:cs typeface="Arial Unicode MS"/>
              </a:rPr>
              <a:t>se</a:t>
            </a:r>
            <a:r>
              <a:rPr lang="es-AR" sz="2800" dirty="0">
                <a:latin typeface="Arial Unicode MS"/>
                <a:cs typeface="Arial Unicode MS"/>
              </a:rPr>
              <a:t> clasifican</a:t>
            </a:r>
            <a:r>
              <a:rPr lang="es-AR" sz="2800" spc="6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según</a:t>
            </a:r>
            <a:r>
              <a:rPr lang="es-AR" sz="2800" spc="6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el</a:t>
            </a:r>
            <a:r>
              <a:rPr lang="es-AR" sz="2800" spc="6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combustible</a:t>
            </a:r>
            <a:r>
              <a:rPr lang="es-AR" sz="2800" spc="6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que</a:t>
            </a:r>
            <a:r>
              <a:rPr lang="es-AR" sz="2800" spc="62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se</a:t>
            </a:r>
            <a:r>
              <a:rPr lang="es-AR" sz="2800" spc="60" dirty="0">
                <a:latin typeface="Arial Unicode MS"/>
                <a:cs typeface="Arial Unicode MS"/>
              </a:rPr>
              <a:t> </a:t>
            </a:r>
            <a:r>
              <a:rPr lang="es-AR" sz="2800" spc="-6" dirty="0">
                <a:latin typeface="Arial Unicode MS"/>
                <a:cs typeface="Arial Unicode MS"/>
              </a:rPr>
              <a:t>utiliza.</a:t>
            </a:r>
            <a:endParaRPr lang="es-AR" sz="2800" dirty="0">
              <a:latin typeface="Arial Unicode MS"/>
              <a:cs typeface="Arial Unicode MS"/>
            </a:endParaRPr>
          </a:p>
          <a:p>
            <a:pPr algn="just">
              <a:spcBef>
                <a:spcPts val="16"/>
              </a:spcBef>
            </a:pPr>
            <a:endParaRPr lang="es-AR" sz="2800" dirty="0">
              <a:latin typeface="Arial Unicode MS"/>
              <a:cs typeface="Arial Unicode MS"/>
            </a:endParaRPr>
          </a:p>
          <a:p>
            <a:pPr marL="7539" lvl="2" algn="just">
              <a:spcBef>
                <a:spcPts val="3"/>
              </a:spcBef>
              <a:tabLst>
                <a:tab pos="197608" algn="l"/>
              </a:tabLst>
            </a:pPr>
            <a:r>
              <a:rPr lang="es-AR" sz="2800" b="1" dirty="0">
                <a:latin typeface="Arial Unicode MS"/>
                <a:cs typeface="Arial Unicode MS"/>
              </a:rPr>
              <a:t>4.2.1 Centrales</a:t>
            </a:r>
            <a:r>
              <a:rPr lang="es-AR" sz="2800" b="1" spc="62" dirty="0">
                <a:latin typeface="Arial Unicode MS"/>
                <a:cs typeface="Arial Unicode MS"/>
              </a:rPr>
              <a:t> </a:t>
            </a:r>
            <a:r>
              <a:rPr lang="es-AR" sz="2800" b="1" spc="-6" dirty="0">
                <a:latin typeface="Arial Unicode MS"/>
                <a:cs typeface="Arial Unicode MS"/>
              </a:rPr>
              <a:t>hidroeléctricas</a:t>
            </a:r>
            <a:endParaRPr lang="es-AR" sz="2800" b="1" dirty="0">
              <a:latin typeface="Arial Unicode MS"/>
              <a:cs typeface="Arial Unicode MS"/>
            </a:endParaRPr>
          </a:p>
          <a:p>
            <a:pPr marL="7936" marR="3174" algn="just">
              <a:spcBef>
                <a:spcPts val="347"/>
              </a:spcBef>
            </a:pPr>
            <a:r>
              <a:rPr lang="es-AR" sz="2800" spc="-6" dirty="0">
                <a:latin typeface="Arial Unicode MS"/>
                <a:cs typeface="Arial Unicode MS"/>
              </a:rPr>
              <a:t>En</a:t>
            </a:r>
            <a:r>
              <a:rPr lang="es-AR" sz="2800" spc="5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estas</a:t>
            </a:r>
            <a:r>
              <a:rPr lang="es-AR" sz="2800" spc="5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estaciones</a:t>
            </a:r>
            <a:r>
              <a:rPr lang="es-AR" sz="2800" spc="5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generadoras,</a:t>
            </a:r>
            <a:r>
              <a:rPr lang="es-AR" sz="2800" spc="6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la</a:t>
            </a:r>
            <a:r>
              <a:rPr lang="es-AR" sz="2800" spc="5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electricidad</a:t>
            </a:r>
            <a:r>
              <a:rPr lang="es-AR" sz="2800" spc="5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es</a:t>
            </a:r>
            <a:r>
              <a:rPr lang="es-AR" sz="2800" spc="5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producida</a:t>
            </a:r>
            <a:r>
              <a:rPr lang="es-AR" sz="2800" spc="6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por</a:t>
            </a:r>
            <a:r>
              <a:rPr lang="es-AR" sz="2800" spc="5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el</a:t>
            </a:r>
            <a:r>
              <a:rPr lang="es-AR" sz="2800" spc="5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agua</a:t>
            </a:r>
            <a:r>
              <a:rPr lang="es-AR" sz="2800" spc="5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que</a:t>
            </a:r>
            <a:r>
              <a:rPr lang="es-AR" sz="2800" spc="6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fluye</a:t>
            </a:r>
            <a:r>
              <a:rPr lang="es-AR" sz="2800" spc="56" dirty="0">
                <a:latin typeface="Arial Unicode MS"/>
                <a:cs typeface="Arial Unicode MS"/>
              </a:rPr>
              <a:t> </a:t>
            </a:r>
            <a:r>
              <a:rPr lang="es-AR" sz="2800" spc="-31" dirty="0">
                <a:latin typeface="Arial Unicode MS"/>
                <a:cs typeface="Arial Unicode MS"/>
              </a:rPr>
              <a:t>a</a:t>
            </a:r>
            <a:r>
              <a:rPr lang="es-AR" sz="2800" dirty="0">
                <a:latin typeface="Arial Unicode MS"/>
                <a:cs typeface="Arial Unicode MS"/>
              </a:rPr>
              <a:t> través</a:t>
            </a:r>
            <a:r>
              <a:rPr lang="es-AR" sz="2800" spc="7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de</a:t>
            </a:r>
            <a:r>
              <a:rPr lang="es-AR" sz="2800" spc="7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una</a:t>
            </a:r>
            <a:r>
              <a:rPr lang="es-AR" sz="2800" spc="7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turbina</a:t>
            </a:r>
            <a:r>
              <a:rPr lang="es-AR" sz="2800" spc="7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que</a:t>
            </a:r>
            <a:r>
              <a:rPr lang="es-AR" sz="2800" spc="7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impulsa</a:t>
            </a:r>
            <a:r>
              <a:rPr lang="es-AR" sz="2800" spc="7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un</a:t>
            </a:r>
            <a:r>
              <a:rPr lang="es-AR" sz="2800" spc="7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generador</a:t>
            </a:r>
            <a:r>
              <a:rPr lang="es-AR" sz="2800" spc="7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eléctrico.</a:t>
            </a:r>
            <a:r>
              <a:rPr lang="es-AR" sz="2800" spc="7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La</a:t>
            </a:r>
            <a:r>
              <a:rPr lang="es-AR" sz="2800" spc="7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cantidad</a:t>
            </a:r>
            <a:r>
              <a:rPr lang="es-AR" sz="2800" spc="7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de</a:t>
            </a:r>
            <a:r>
              <a:rPr lang="es-AR" sz="2800" spc="71" dirty="0">
                <a:latin typeface="Arial Unicode MS"/>
                <a:cs typeface="Arial Unicode MS"/>
              </a:rPr>
              <a:t> </a:t>
            </a:r>
            <a:r>
              <a:rPr lang="es-AR" sz="2800" spc="-6" dirty="0">
                <a:latin typeface="Arial Unicode MS"/>
                <a:cs typeface="Arial Unicode MS"/>
              </a:rPr>
              <a:t>energía</a:t>
            </a:r>
            <a:r>
              <a:rPr lang="es-AR" sz="2800" dirty="0">
                <a:latin typeface="Arial Unicode MS"/>
                <a:cs typeface="Arial Unicode MS"/>
              </a:rPr>
              <a:t> producida</a:t>
            </a:r>
            <a:r>
              <a:rPr lang="es-AR" sz="2800" spc="6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es</a:t>
            </a:r>
            <a:r>
              <a:rPr lang="es-AR" sz="2800" spc="62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proporcional</a:t>
            </a:r>
            <a:r>
              <a:rPr lang="es-AR" sz="2800" spc="62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a</a:t>
            </a:r>
            <a:r>
              <a:rPr lang="es-AR" sz="2800" spc="6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la</a:t>
            </a:r>
            <a:r>
              <a:rPr lang="es-AR" sz="2800" spc="62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altura</a:t>
            </a:r>
            <a:r>
              <a:rPr lang="es-AR" sz="2800" spc="62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del</a:t>
            </a:r>
            <a:r>
              <a:rPr lang="es-AR" sz="2800" spc="6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agua</a:t>
            </a:r>
            <a:r>
              <a:rPr lang="es-AR" sz="2800" spc="62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o</a:t>
            </a:r>
            <a:r>
              <a:rPr lang="es-AR" sz="2800" spc="62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la</a:t>
            </a:r>
            <a:r>
              <a:rPr lang="es-AR" sz="2800" spc="6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altura</a:t>
            </a:r>
            <a:r>
              <a:rPr lang="es-AR" sz="2800" spc="62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del</a:t>
            </a:r>
            <a:r>
              <a:rPr lang="es-AR" sz="2800" spc="62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depósito.</a:t>
            </a:r>
            <a:r>
              <a:rPr lang="es-AR" sz="2800" spc="6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La</a:t>
            </a:r>
            <a:r>
              <a:rPr lang="es-AR" sz="2800" spc="62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turbina</a:t>
            </a:r>
            <a:r>
              <a:rPr lang="es-AR" sz="2800" spc="62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de</a:t>
            </a:r>
            <a:r>
              <a:rPr lang="es-AR" sz="2800" spc="60" dirty="0">
                <a:latin typeface="Arial Unicode MS"/>
                <a:cs typeface="Arial Unicode MS"/>
              </a:rPr>
              <a:t> </a:t>
            </a:r>
            <a:r>
              <a:rPr lang="es-AR" sz="2800" spc="-12" dirty="0">
                <a:latin typeface="Arial Unicode MS"/>
                <a:cs typeface="Arial Unicode MS"/>
              </a:rPr>
              <a:t>esta</a:t>
            </a:r>
            <a:r>
              <a:rPr lang="es-AR" sz="2800" dirty="0">
                <a:latin typeface="Arial Unicode MS"/>
                <a:cs typeface="Arial Unicode MS"/>
              </a:rPr>
              <a:t> máquina</a:t>
            </a:r>
            <a:r>
              <a:rPr lang="es-AR" sz="2800" spc="8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tiene</a:t>
            </a:r>
            <a:r>
              <a:rPr lang="es-AR" sz="2800" spc="84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una</a:t>
            </a:r>
            <a:r>
              <a:rPr lang="es-AR" sz="2800" spc="84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velocidad</a:t>
            </a:r>
            <a:r>
              <a:rPr lang="es-AR" sz="2800" spc="84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lenta</a:t>
            </a:r>
            <a:r>
              <a:rPr lang="es-AR" sz="2800" spc="84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de</a:t>
            </a:r>
            <a:r>
              <a:rPr lang="es-AR" sz="2800" spc="84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100-250</a:t>
            </a:r>
            <a:r>
              <a:rPr lang="es-AR" sz="2800" spc="84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revoluciones</a:t>
            </a:r>
            <a:r>
              <a:rPr lang="es-AR" sz="2800" spc="84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por</a:t>
            </a:r>
            <a:r>
              <a:rPr lang="es-AR" sz="2800" spc="84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minuto</a:t>
            </a:r>
            <a:r>
              <a:rPr lang="es-AR" sz="2800" spc="84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(rpm).</a:t>
            </a:r>
            <a:r>
              <a:rPr lang="es-AR" sz="2800" spc="81" dirty="0">
                <a:latin typeface="Arial Unicode MS"/>
                <a:cs typeface="Arial Unicode MS"/>
              </a:rPr>
              <a:t> </a:t>
            </a:r>
            <a:r>
              <a:rPr lang="es-AR" sz="2800" spc="-12" dirty="0">
                <a:latin typeface="Arial Unicode MS"/>
                <a:cs typeface="Arial Unicode MS"/>
              </a:rPr>
              <a:t>Esta</a:t>
            </a:r>
            <a:r>
              <a:rPr lang="es-AR" sz="2800" dirty="0">
                <a:latin typeface="Arial Unicode MS"/>
                <a:cs typeface="Arial Unicode MS"/>
              </a:rPr>
              <a:t> máquina</a:t>
            </a:r>
            <a:r>
              <a:rPr lang="es-AR" sz="2800" spc="69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puede</a:t>
            </a:r>
            <a:r>
              <a:rPr lang="es-AR" sz="2800" spc="7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producir</a:t>
            </a:r>
            <a:r>
              <a:rPr lang="es-AR" sz="2800" spc="7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electricidad</a:t>
            </a:r>
            <a:r>
              <a:rPr lang="es-AR" sz="2800" spc="69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a</a:t>
            </a:r>
            <a:r>
              <a:rPr lang="es-AR" sz="2800" spc="7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los</a:t>
            </a:r>
            <a:r>
              <a:rPr lang="es-AR" sz="2800" spc="7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pocos</a:t>
            </a:r>
            <a:r>
              <a:rPr lang="es-AR" sz="2800" spc="69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minutos</a:t>
            </a:r>
            <a:r>
              <a:rPr lang="es-AR" sz="2800" spc="7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de</a:t>
            </a:r>
            <a:r>
              <a:rPr lang="es-AR" sz="2800" spc="7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la</a:t>
            </a:r>
            <a:r>
              <a:rPr lang="es-AR" sz="2800" spc="69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puesta</a:t>
            </a:r>
            <a:r>
              <a:rPr lang="es-AR" sz="2800" spc="7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en</a:t>
            </a:r>
            <a:r>
              <a:rPr lang="es-AR" sz="2800" spc="7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marcha,</a:t>
            </a:r>
            <a:r>
              <a:rPr lang="es-AR" sz="2800" spc="69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lo</a:t>
            </a:r>
            <a:r>
              <a:rPr lang="es-AR" sz="2800" spc="71" dirty="0">
                <a:latin typeface="Arial Unicode MS"/>
                <a:cs typeface="Arial Unicode MS"/>
              </a:rPr>
              <a:t> </a:t>
            </a:r>
            <a:r>
              <a:rPr lang="es-AR" sz="2800" spc="-16" dirty="0">
                <a:latin typeface="Arial Unicode MS"/>
                <a:cs typeface="Arial Unicode MS"/>
              </a:rPr>
              <a:t>que</a:t>
            </a:r>
            <a:r>
              <a:rPr lang="es-AR" sz="2800" dirty="0">
                <a:latin typeface="Arial Unicode MS"/>
                <a:cs typeface="Arial Unicode MS"/>
              </a:rPr>
              <a:t> es</a:t>
            </a:r>
            <a:r>
              <a:rPr lang="es-AR" sz="2800" spc="79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ventajoso</a:t>
            </a:r>
            <a:r>
              <a:rPr lang="es-AR" sz="2800" spc="8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para</a:t>
            </a:r>
            <a:r>
              <a:rPr lang="es-AR" sz="2800" spc="79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suministrar</a:t>
            </a:r>
            <a:r>
              <a:rPr lang="es-AR" sz="2800" spc="8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cargas</a:t>
            </a:r>
            <a:r>
              <a:rPr lang="es-AR" sz="2800" spc="81" dirty="0">
                <a:latin typeface="Arial Unicode MS"/>
                <a:cs typeface="Arial Unicode MS"/>
              </a:rPr>
              <a:t> </a:t>
            </a:r>
            <a:r>
              <a:rPr lang="es-AR" sz="2800" spc="-6" dirty="0">
                <a:latin typeface="Arial Unicode MS"/>
                <a:cs typeface="Arial Unicode MS"/>
              </a:rPr>
              <a:t>máximas.</a:t>
            </a:r>
          </a:p>
          <a:p>
            <a:pPr marL="7936" marR="3174" algn="just">
              <a:spcBef>
                <a:spcPts val="347"/>
              </a:spcBef>
            </a:pPr>
            <a:endParaRPr lang="es-AR" sz="2800" spc="-6" dirty="0">
              <a:latin typeface="Arial Unicode MS"/>
              <a:cs typeface="Arial Unicode MS"/>
            </a:endParaRPr>
          </a:p>
          <a:p>
            <a:pPr marL="7936" algn="just">
              <a:spcBef>
                <a:spcPts val="62"/>
              </a:spcBef>
            </a:pPr>
            <a:r>
              <a:rPr lang="es-AR" sz="2800" b="1" dirty="0">
                <a:latin typeface="Arial Unicode MS"/>
                <a:cs typeface="Arial Unicode MS"/>
              </a:rPr>
              <a:t>4.2.2</a:t>
            </a:r>
            <a:r>
              <a:rPr lang="es-AR" sz="2800" b="1" spc="34" dirty="0">
                <a:latin typeface="Arial Unicode MS"/>
                <a:cs typeface="Arial Unicode MS"/>
              </a:rPr>
              <a:t> </a:t>
            </a:r>
            <a:r>
              <a:rPr lang="es-AR" sz="2800" b="1" dirty="0">
                <a:latin typeface="Arial Unicode MS"/>
                <a:cs typeface="Arial Unicode MS"/>
              </a:rPr>
              <a:t>Centrales</a:t>
            </a:r>
            <a:r>
              <a:rPr lang="es-AR" sz="2800" b="1" spc="37" dirty="0">
                <a:latin typeface="Arial Unicode MS"/>
                <a:cs typeface="Arial Unicode MS"/>
              </a:rPr>
              <a:t> </a:t>
            </a:r>
            <a:r>
              <a:rPr lang="es-AR" sz="2800" b="1" spc="-6" dirty="0">
                <a:latin typeface="Arial Unicode MS"/>
                <a:cs typeface="Arial Unicode MS"/>
              </a:rPr>
              <a:t>térmicas</a:t>
            </a:r>
            <a:endParaRPr lang="es-AR" sz="2800" b="1" dirty="0">
              <a:latin typeface="Arial Unicode MS"/>
              <a:cs typeface="Arial Unicode MS"/>
            </a:endParaRPr>
          </a:p>
          <a:p>
            <a:pPr marL="7936" marR="3174" algn="just">
              <a:spcBef>
                <a:spcPts val="322"/>
              </a:spcBef>
            </a:pPr>
            <a:r>
              <a:rPr lang="es-AR" sz="2800" spc="-6" dirty="0">
                <a:latin typeface="Arial Unicode MS"/>
                <a:cs typeface="Arial Unicode MS"/>
              </a:rPr>
              <a:t>Las</a:t>
            </a:r>
            <a:r>
              <a:rPr lang="es-AR" sz="2800" spc="62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centrales</a:t>
            </a:r>
            <a:r>
              <a:rPr lang="es-AR" sz="2800" spc="62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térmicas</a:t>
            </a:r>
            <a:r>
              <a:rPr lang="es-AR" sz="2800" spc="6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generan</a:t>
            </a:r>
            <a:r>
              <a:rPr lang="es-AR" sz="2800" spc="62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energía</a:t>
            </a:r>
            <a:r>
              <a:rPr lang="es-AR" sz="2800" spc="62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a</a:t>
            </a:r>
            <a:r>
              <a:rPr lang="es-AR" sz="2800" spc="6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partir</a:t>
            </a:r>
            <a:r>
              <a:rPr lang="es-AR" sz="2800" spc="62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de</a:t>
            </a:r>
            <a:r>
              <a:rPr lang="es-AR" sz="2800" spc="6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la</a:t>
            </a:r>
            <a:r>
              <a:rPr lang="es-AR" sz="2800" spc="62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quema</a:t>
            </a:r>
            <a:r>
              <a:rPr lang="es-AR" sz="2800" spc="62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de</a:t>
            </a:r>
            <a:r>
              <a:rPr lang="es-AR" sz="2800" spc="6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combustibles,</a:t>
            </a:r>
            <a:r>
              <a:rPr lang="es-AR" sz="2800" spc="62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como</a:t>
            </a:r>
            <a:r>
              <a:rPr lang="es-AR" sz="2800" spc="62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carbón,</a:t>
            </a:r>
            <a:r>
              <a:rPr lang="es-AR" sz="2800" spc="6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petróleo</a:t>
            </a:r>
            <a:r>
              <a:rPr lang="es-AR" sz="2800" spc="62" dirty="0">
                <a:latin typeface="Arial Unicode MS"/>
                <a:cs typeface="Arial Unicode MS"/>
              </a:rPr>
              <a:t> </a:t>
            </a:r>
            <a:r>
              <a:rPr lang="es-AR" sz="2800" spc="-31" dirty="0">
                <a:latin typeface="Arial Unicode MS"/>
                <a:cs typeface="Arial Unicode MS"/>
              </a:rPr>
              <a:t>o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gas,</a:t>
            </a:r>
            <a:r>
              <a:rPr lang="es-AR" sz="2800" spc="4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en</a:t>
            </a:r>
            <a:r>
              <a:rPr lang="es-AR" sz="2800" spc="4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las</a:t>
            </a:r>
            <a:r>
              <a:rPr lang="es-AR" sz="2800" spc="4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calderas</a:t>
            </a:r>
            <a:r>
              <a:rPr lang="es-AR" sz="2800" spc="4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de</a:t>
            </a:r>
            <a:r>
              <a:rPr lang="es-AR" sz="2800" spc="4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los</a:t>
            </a:r>
            <a:r>
              <a:rPr lang="es-AR" sz="2800" spc="4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generadores</a:t>
            </a:r>
            <a:r>
              <a:rPr lang="es-AR" sz="2800" spc="4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de</a:t>
            </a:r>
            <a:r>
              <a:rPr lang="es-AR" sz="2800" spc="4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vapor.</a:t>
            </a:r>
            <a:r>
              <a:rPr lang="es-AR" sz="2800" spc="4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Los</a:t>
            </a:r>
            <a:r>
              <a:rPr lang="es-AR" sz="2800" spc="4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generadores</a:t>
            </a:r>
            <a:r>
              <a:rPr lang="es-AR" sz="2800" spc="4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de</a:t>
            </a:r>
            <a:r>
              <a:rPr lang="es-AR" sz="2800" spc="4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vapor</a:t>
            </a:r>
            <a:r>
              <a:rPr lang="es-AR" sz="2800" spc="4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funcionan</a:t>
            </a:r>
            <a:r>
              <a:rPr lang="es-AR" sz="2800" spc="4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a</a:t>
            </a:r>
            <a:r>
              <a:rPr lang="es-AR" sz="2800" spc="43" dirty="0">
                <a:latin typeface="Arial Unicode MS"/>
                <a:cs typeface="Arial Unicode MS"/>
              </a:rPr>
              <a:t> </a:t>
            </a:r>
            <a:r>
              <a:rPr lang="es-AR" sz="2800" spc="-6" dirty="0">
                <a:latin typeface="Arial Unicode MS"/>
                <a:cs typeface="Arial Unicode MS"/>
              </a:rPr>
              <a:t>velocidades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más</a:t>
            </a:r>
            <a:r>
              <a:rPr lang="es-AR" sz="2800" spc="25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altas</a:t>
            </a:r>
            <a:r>
              <a:rPr lang="es-AR" sz="2800" spc="25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de</a:t>
            </a:r>
            <a:r>
              <a:rPr lang="es-AR" sz="2800" spc="25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3000-3600</a:t>
            </a:r>
            <a:r>
              <a:rPr lang="es-AR" sz="2800" spc="28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rpm</a:t>
            </a:r>
            <a:r>
              <a:rPr lang="es-AR" sz="2800" spc="25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a</a:t>
            </a:r>
            <a:r>
              <a:rPr lang="es-AR" sz="2800" spc="25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50-60</a:t>
            </a:r>
            <a:r>
              <a:rPr lang="es-AR" sz="2800" spc="25" dirty="0">
                <a:latin typeface="Arial Unicode MS"/>
                <a:cs typeface="Arial Unicode MS"/>
              </a:rPr>
              <a:t> </a:t>
            </a:r>
            <a:r>
              <a:rPr lang="es-AR" sz="2800" spc="-16" dirty="0">
                <a:latin typeface="Arial Unicode MS"/>
                <a:cs typeface="Arial Unicode MS"/>
              </a:rPr>
              <a:t>Hz. </a:t>
            </a:r>
          </a:p>
          <a:p>
            <a:pPr marL="7936" marR="3174" algn="just">
              <a:spcBef>
                <a:spcPts val="322"/>
              </a:spcBef>
            </a:pPr>
            <a:r>
              <a:rPr lang="es-AR" sz="2800" spc="-6" dirty="0">
                <a:latin typeface="Arial Unicode MS"/>
                <a:cs typeface="Arial Unicode MS"/>
              </a:rPr>
              <a:t>Las</a:t>
            </a:r>
            <a:r>
              <a:rPr lang="es-AR" sz="2800" spc="5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centrales de</a:t>
            </a:r>
            <a:r>
              <a:rPr lang="es-AR" sz="2800" spc="5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turbinas</a:t>
            </a:r>
            <a:r>
              <a:rPr lang="es-AR" sz="2800" spc="5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de</a:t>
            </a:r>
            <a:r>
              <a:rPr lang="es-AR" sz="2800" spc="5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gas</a:t>
            </a:r>
            <a:r>
              <a:rPr lang="es-AR" sz="2800" spc="5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también</a:t>
            </a:r>
            <a:r>
              <a:rPr lang="es-AR" sz="2800" spc="5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entran</a:t>
            </a:r>
            <a:r>
              <a:rPr lang="es-AR" sz="2800" spc="5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en</a:t>
            </a:r>
            <a:r>
              <a:rPr lang="es-AR" sz="2800" spc="5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esta</a:t>
            </a:r>
            <a:r>
              <a:rPr lang="es-AR" sz="2800" spc="5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categoría.</a:t>
            </a:r>
            <a:r>
              <a:rPr lang="es-AR" sz="2800" spc="5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Además,</a:t>
            </a:r>
            <a:r>
              <a:rPr lang="es-AR" sz="2800" spc="5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existen</a:t>
            </a:r>
            <a:r>
              <a:rPr lang="es-AR" sz="2800" spc="5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unidades</a:t>
            </a:r>
            <a:r>
              <a:rPr lang="es-AR" sz="2800" spc="53" dirty="0">
                <a:latin typeface="Arial Unicode MS"/>
                <a:cs typeface="Arial Unicode MS"/>
              </a:rPr>
              <a:t> </a:t>
            </a:r>
            <a:r>
              <a:rPr lang="es-AR" sz="2800" spc="-16" dirty="0">
                <a:latin typeface="Arial Unicode MS"/>
                <a:cs typeface="Arial Unicode MS"/>
              </a:rPr>
              <a:t>de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pequeño</a:t>
            </a:r>
            <a:r>
              <a:rPr lang="es-AR" sz="2800" spc="10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tamaño</a:t>
            </a:r>
            <a:r>
              <a:rPr lang="es-AR" sz="2800" spc="10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impulsadas</a:t>
            </a:r>
            <a:r>
              <a:rPr lang="es-AR" sz="2800" spc="10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por</a:t>
            </a:r>
            <a:r>
              <a:rPr lang="es-AR" sz="2800" spc="10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motores</a:t>
            </a:r>
            <a:r>
              <a:rPr lang="es-AR" sz="2800" spc="103" dirty="0">
                <a:latin typeface="Arial Unicode MS"/>
                <a:cs typeface="Arial Unicode MS"/>
              </a:rPr>
              <a:t> </a:t>
            </a:r>
            <a:r>
              <a:rPr lang="es-AR" sz="2800" spc="-6" dirty="0" err="1">
                <a:latin typeface="Arial Unicode MS"/>
                <a:cs typeface="Arial Unicode MS"/>
              </a:rPr>
              <a:t>diesel</a:t>
            </a:r>
            <a:r>
              <a:rPr lang="es-AR" sz="2800" spc="-6" dirty="0">
                <a:latin typeface="Arial Unicode MS"/>
                <a:cs typeface="Arial Unicode MS"/>
              </a:rPr>
              <a:t>.</a:t>
            </a:r>
          </a:p>
          <a:p>
            <a:pPr marL="7936" marR="15476" indent="110311" algn="just"/>
            <a:endParaRPr lang="es-AR" sz="2800" spc="-6" dirty="0">
              <a:latin typeface="Arial Unicode MS"/>
              <a:cs typeface="Arial Unicode MS"/>
            </a:endParaRPr>
          </a:p>
          <a:p>
            <a:pPr marL="7936" algn="just">
              <a:spcBef>
                <a:spcPts val="62"/>
              </a:spcBef>
            </a:pPr>
            <a:r>
              <a:rPr lang="es-AR" sz="2800" b="1" dirty="0">
                <a:latin typeface="Arial Unicode MS"/>
                <a:cs typeface="Arial Unicode MS"/>
              </a:rPr>
              <a:t>4.2.3</a:t>
            </a:r>
            <a:r>
              <a:rPr lang="es-AR" sz="2800" b="1" spc="34" dirty="0">
                <a:latin typeface="Arial Unicode MS"/>
                <a:cs typeface="Arial Unicode MS"/>
              </a:rPr>
              <a:t> </a:t>
            </a:r>
            <a:r>
              <a:rPr lang="es-AR" sz="2800" b="1" dirty="0">
                <a:latin typeface="Arial Unicode MS"/>
                <a:cs typeface="Arial Unicode MS"/>
              </a:rPr>
              <a:t>Centrales</a:t>
            </a:r>
            <a:r>
              <a:rPr lang="es-AR" sz="2800" b="1" spc="37" dirty="0">
                <a:latin typeface="Arial Unicode MS"/>
                <a:cs typeface="Arial Unicode MS"/>
              </a:rPr>
              <a:t> </a:t>
            </a:r>
            <a:r>
              <a:rPr lang="es-AR" sz="2800" b="1" spc="-6" dirty="0">
                <a:latin typeface="Arial Unicode MS"/>
                <a:cs typeface="Arial Unicode MS"/>
              </a:rPr>
              <a:t>nucleares</a:t>
            </a:r>
            <a:endParaRPr lang="es-AR" sz="2800" b="1" dirty="0">
              <a:latin typeface="Arial Unicode MS"/>
              <a:cs typeface="Arial Unicode MS"/>
            </a:endParaRPr>
          </a:p>
          <a:p>
            <a:pPr marL="7936" marR="3174" algn="just">
              <a:spcBef>
                <a:spcPts val="341"/>
              </a:spcBef>
            </a:pPr>
            <a:r>
              <a:rPr lang="es-AR" sz="2800" dirty="0">
                <a:latin typeface="Arial Unicode MS"/>
                <a:cs typeface="Arial Unicode MS"/>
              </a:rPr>
              <a:t>Las</a:t>
            </a:r>
            <a:r>
              <a:rPr lang="es-AR" sz="2800" spc="5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centrales</a:t>
            </a:r>
            <a:r>
              <a:rPr lang="es-AR" sz="2800" spc="5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nucleares</a:t>
            </a:r>
            <a:r>
              <a:rPr lang="es-AR" sz="2800" spc="5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son</a:t>
            </a:r>
            <a:r>
              <a:rPr lang="es-AR" sz="2800" spc="5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similares</a:t>
            </a:r>
            <a:r>
              <a:rPr lang="es-AR" sz="2800" spc="5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a</a:t>
            </a:r>
            <a:r>
              <a:rPr lang="es-AR" sz="2800" spc="5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las</a:t>
            </a:r>
            <a:r>
              <a:rPr lang="es-AR" sz="2800" spc="5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centrales</a:t>
            </a:r>
            <a:r>
              <a:rPr lang="es-AR" sz="2800" spc="5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eléctricas</a:t>
            </a:r>
            <a:r>
              <a:rPr lang="es-AR" sz="2800" spc="5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de</a:t>
            </a:r>
            <a:r>
              <a:rPr lang="es-AR" sz="2800" spc="5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vapor,</a:t>
            </a:r>
            <a:r>
              <a:rPr lang="es-AR" sz="2800" spc="5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pero</a:t>
            </a:r>
            <a:r>
              <a:rPr lang="es-AR" sz="2800" spc="53" dirty="0">
                <a:latin typeface="Arial Unicode MS"/>
                <a:cs typeface="Arial Unicode MS"/>
              </a:rPr>
              <a:t> </a:t>
            </a:r>
            <a:r>
              <a:rPr lang="es-AR" sz="2800" spc="-16" dirty="0">
                <a:latin typeface="Arial Unicode MS"/>
                <a:cs typeface="Arial Unicode MS"/>
              </a:rPr>
              <a:t>el</a:t>
            </a:r>
            <a:r>
              <a:rPr lang="es-AR" sz="2800" dirty="0">
                <a:latin typeface="Arial Unicode MS"/>
                <a:cs typeface="Arial Unicode MS"/>
              </a:rPr>
              <a:t> calor</a:t>
            </a:r>
            <a:r>
              <a:rPr lang="es-AR" sz="2800" spc="79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necesario</a:t>
            </a:r>
            <a:r>
              <a:rPr lang="es-AR" sz="2800" spc="75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para</a:t>
            </a:r>
            <a:r>
              <a:rPr lang="es-AR" sz="2800" spc="79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convertir</a:t>
            </a:r>
            <a:r>
              <a:rPr lang="es-AR" sz="2800" spc="79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el</a:t>
            </a:r>
            <a:r>
              <a:rPr lang="es-AR" sz="2800" spc="79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agua</a:t>
            </a:r>
            <a:r>
              <a:rPr lang="es-AR" sz="2800" spc="79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en</a:t>
            </a:r>
            <a:r>
              <a:rPr lang="es-AR" sz="2800" spc="79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vapor</a:t>
            </a:r>
            <a:r>
              <a:rPr lang="es-AR" sz="2800" spc="79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proviene</a:t>
            </a:r>
            <a:r>
              <a:rPr lang="es-AR" sz="2800" spc="79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del</a:t>
            </a:r>
            <a:r>
              <a:rPr lang="es-AR" sz="2800" spc="79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reactor</a:t>
            </a:r>
            <a:r>
              <a:rPr lang="es-AR" sz="2800" spc="79" dirty="0">
                <a:latin typeface="Arial Unicode MS"/>
                <a:cs typeface="Arial Unicode MS"/>
              </a:rPr>
              <a:t> </a:t>
            </a:r>
            <a:r>
              <a:rPr lang="es-AR" sz="2800" spc="-6" dirty="0">
                <a:latin typeface="Arial Unicode MS"/>
                <a:cs typeface="Arial Unicode MS"/>
              </a:rPr>
              <a:t>nuclear.</a:t>
            </a:r>
            <a:endParaRPr lang="es-AR" sz="2800" dirty="0">
              <a:latin typeface="Arial Unicode MS"/>
              <a:cs typeface="Arial Unicode MS"/>
            </a:endParaRPr>
          </a:p>
          <a:p>
            <a:pPr marL="7936" marR="15476" indent="110311" algn="just">
              <a:lnSpc>
                <a:spcPts val="830"/>
              </a:lnSpc>
            </a:pPr>
            <a:endParaRPr lang="es-AR" sz="2800" dirty="0">
              <a:latin typeface="Arial Unicode MS"/>
              <a:cs typeface="Arial Unicode MS"/>
            </a:endParaRPr>
          </a:p>
          <a:p>
            <a:pPr marL="7936" marR="3174" algn="just">
              <a:lnSpc>
                <a:spcPts val="830"/>
              </a:lnSpc>
              <a:spcBef>
                <a:spcPts val="347"/>
              </a:spcBef>
            </a:pPr>
            <a:endParaRPr lang="es-AR" sz="2800" dirty="0">
              <a:latin typeface="Arial Unicode MS"/>
              <a:cs typeface="Arial Unicode MS"/>
            </a:endParaRPr>
          </a:p>
          <a:p>
            <a:pPr marL="7936" algn="just">
              <a:lnSpc>
                <a:spcPts val="830"/>
              </a:lnSpc>
              <a:spcBef>
                <a:spcPts val="62"/>
              </a:spcBef>
            </a:pPr>
            <a:endParaRPr sz="2800" dirty="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115175" y="14754975"/>
            <a:ext cx="97631" cy="94514"/>
          </a:xfrm>
          <a:prstGeom prst="rect">
            <a:avLst/>
          </a:prstGeom>
        </p:spPr>
        <p:txBody>
          <a:bodyPr vert="horz" wrap="square" lIns="0" tIns="7938" rIns="0" bIns="0" rtlCol="0">
            <a:spAutoFit/>
          </a:bodyPr>
          <a:lstStyle/>
          <a:p>
            <a:pPr marL="7936">
              <a:spcBef>
                <a:spcPts val="62"/>
              </a:spcBef>
            </a:pPr>
            <a:r>
              <a:rPr sz="562" spc="-16" dirty="0">
                <a:latin typeface="Arial Unicode MS"/>
                <a:cs typeface="Arial Unicode MS"/>
              </a:rPr>
              <a:t>31</a:t>
            </a:r>
            <a:endParaRPr sz="562">
              <a:latin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166289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3175" y="448118"/>
            <a:ext cx="12501420" cy="13788711"/>
          </a:xfrm>
          <a:prstGeom prst="rect">
            <a:avLst/>
          </a:prstGeom>
        </p:spPr>
        <p:txBody>
          <a:bodyPr vert="horz" wrap="square" lIns="0" tIns="7938" rIns="0" bIns="0" rtlCol="0">
            <a:spAutoFit/>
          </a:bodyPr>
          <a:lstStyle/>
          <a:p>
            <a:pPr marL="7540" lvl="1" algn="just">
              <a:tabLst>
                <a:tab pos="127374" algn="l"/>
              </a:tabLst>
            </a:pPr>
            <a:r>
              <a:rPr lang="es-AR" sz="2800" b="1" spc="-34" dirty="0">
                <a:latin typeface="Arial Unicode MS"/>
                <a:cs typeface="Arial Unicode MS"/>
              </a:rPr>
              <a:t>4.3 </a:t>
            </a:r>
            <a:r>
              <a:rPr sz="2800" b="1" spc="-34" dirty="0">
                <a:latin typeface="Arial Unicode MS"/>
                <a:cs typeface="Arial Unicode MS"/>
              </a:rPr>
              <a:t>SISTEMAS</a:t>
            </a:r>
            <a:r>
              <a:rPr sz="2800" b="1" spc="10" dirty="0">
                <a:latin typeface="Arial Unicode MS"/>
                <a:cs typeface="Arial Unicode MS"/>
              </a:rPr>
              <a:t> </a:t>
            </a:r>
            <a:r>
              <a:rPr sz="2800" b="1" spc="-37" dirty="0">
                <a:latin typeface="Arial Unicode MS"/>
                <a:cs typeface="Arial Unicode MS"/>
              </a:rPr>
              <a:t>DE</a:t>
            </a:r>
            <a:r>
              <a:rPr sz="2800" b="1" spc="12" dirty="0">
                <a:latin typeface="Arial Unicode MS"/>
                <a:cs typeface="Arial Unicode MS"/>
              </a:rPr>
              <a:t> </a:t>
            </a:r>
            <a:r>
              <a:rPr sz="2800" b="1" spc="-31" dirty="0">
                <a:latin typeface="Arial Unicode MS"/>
                <a:cs typeface="Arial Unicode MS"/>
              </a:rPr>
              <a:t>ENERGÍA</a:t>
            </a:r>
            <a:r>
              <a:rPr sz="2800" b="1" spc="12" dirty="0">
                <a:latin typeface="Arial Unicode MS"/>
                <a:cs typeface="Arial Unicode MS"/>
              </a:rPr>
              <a:t> </a:t>
            </a:r>
            <a:r>
              <a:rPr sz="2800" b="1" spc="-6" dirty="0">
                <a:latin typeface="Arial Unicode MS"/>
                <a:cs typeface="Arial Unicode MS"/>
              </a:rPr>
              <a:t>RENOVABLES</a:t>
            </a:r>
            <a:endParaRPr sz="2800" b="1" dirty="0">
              <a:latin typeface="Arial Unicode MS"/>
              <a:cs typeface="Arial Unicode MS"/>
            </a:endParaRPr>
          </a:p>
          <a:p>
            <a:pPr marL="7936" marR="59521" algn="just">
              <a:spcBef>
                <a:spcPts val="347"/>
              </a:spcBef>
            </a:pPr>
            <a:r>
              <a:rPr sz="2800" dirty="0">
                <a:latin typeface="Arial Unicode MS"/>
                <a:cs typeface="Arial Unicode MS"/>
              </a:rPr>
              <a:t>Hay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dos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tipos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energía: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energía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primaria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y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energía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secundaria.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energía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primaria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spc="-6" dirty="0">
                <a:latin typeface="Arial Unicode MS"/>
                <a:cs typeface="Arial Unicode MS"/>
              </a:rPr>
              <a:t>proviene</a:t>
            </a:r>
            <a:r>
              <a:rPr sz="2800" spc="12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directamente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del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medio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ambiente,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con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ejemplos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como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las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energías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no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spc="-6" dirty="0">
                <a:latin typeface="Arial Unicode MS"/>
                <a:cs typeface="Arial Unicode MS"/>
              </a:rPr>
              <a:t>renovables</a:t>
            </a:r>
            <a:r>
              <a:rPr sz="2800" spc="2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(combustibles</a:t>
            </a:r>
            <a:r>
              <a:rPr sz="2800" spc="9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fósiles)</a:t>
            </a:r>
            <a:r>
              <a:rPr sz="2800" spc="9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como</a:t>
            </a:r>
            <a:r>
              <a:rPr sz="2800" spc="9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carbón,</a:t>
            </a:r>
            <a:r>
              <a:rPr sz="2800" spc="9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petróleo</a:t>
            </a:r>
            <a:r>
              <a:rPr sz="2800" spc="9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crudo,</a:t>
            </a:r>
            <a:r>
              <a:rPr sz="2800" spc="9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gas</a:t>
            </a:r>
            <a:r>
              <a:rPr sz="2800" spc="9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natural,</a:t>
            </a:r>
            <a:r>
              <a:rPr sz="2800" spc="9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combustible</a:t>
            </a:r>
            <a:r>
              <a:rPr sz="2800" spc="9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nuclear.</a:t>
            </a:r>
            <a:r>
              <a:rPr sz="2800" spc="94" dirty="0">
                <a:latin typeface="Arial Unicode MS"/>
                <a:cs typeface="Arial Unicode MS"/>
              </a:rPr>
              <a:t> </a:t>
            </a:r>
            <a:r>
              <a:rPr sz="2800" spc="-16" dirty="0">
                <a:latin typeface="Arial Unicode MS"/>
                <a:cs typeface="Arial Unicode MS"/>
              </a:rPr>
              <a:t>Una</a:t>
            </a:r>
            <a:r>
              <a:rPr sz="2800" spc="12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fuente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energía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secundaria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aquella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que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se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obtiene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a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partir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una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fuente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spc="-6" dirty="0">
                <a:latin typeface="Arial Unicode MS"/>
                <a:cs typeface="Arial Unicode MS"/>
              </a:rPr>
              <a:t>energía</a:t>
            </a:r>
            <a:r>
              <a:rPr sz="2800" spc="12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primaria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a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través</a:t>
            </a:r>
            <a:r>
              <a:rPr sz="2800" spc="8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proceso</a:t>
            </a:r>
            <a:r>
              <a:rPr sz="2800" spc="8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transformación,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normalmente</a:t>
            </a:r>
            <a:r>
              <a:rPr sz="2800" spc="8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con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el</a:t>
            </a:r>
            <a:r>
              <a:rPr sz="2800" spc="8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objetivo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spc="-6" dirty="0">
                <a:latin typeface="Arial Unicode MS"/>
                <a:cs typeface="Arial Unicode MS"/>
              </a:rPr>
              <a:t>hacerla</a:t>
            </a:r>
            <a:r>
              <a:rPr sz="2800" spc="12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adecuada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para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uso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energético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spc="-6" dirty="0">
                <a:latin typeface="Arial Unicode MS"/>
                <a:cs typeface="Arial Unicode MS"/>
              </a:rPr>
              <a:t>particular.</a:t>
            </a:r>
            <a:endParaRPr sz="2800" dirty="0">
              <a:latin typeface="Arial Unicode MS"/>
              <a:cs typeface="Arial Unicode MS"/>
            </a:endParaRPr>
          </a:p>
          <a:p>
            <a:pPr marL="7936" marR="113486" indent="110311" algn="just"/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energía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renovable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se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puede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clasificar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energía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hidráulica,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biomasa,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energía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spc="-6" dirty="0">
                <a:latin typeface="Arial Unicode MS"/>
                <a:cs typeface="Arial Unicode MS"/>
              </a:rPr>
              <a:t>solar,</a:t>
            </a:r>
            <a:r>
              <a:rPr sz="2800" spc="12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energía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eólica,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geotérmica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y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oceánica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y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desechos.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energía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primaria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se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puede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convertir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spc="-16" dirty="0">
                <a:latin typeface="Arial Unicode MS"/>
                <a:cs typeface="Arial Unicode MS"/>
              </a:rPr>
              <a:t>en</a:t>
            </a:r>
            <a:r>
              <a:rPr sz="2800" spc="12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energía</a:t>
            </a:r>
            <a:r>
              <a:rPr sz="2800" spc="9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secundaria</a:t>
            </a:r>
            <a:r>
              <a:rPr sz="2800" spc="9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como</a:t>
            </a:r>
            <a:r>
              <a:rPr sz="2800" spc="9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productos</a:t>
            </a:r>
            <a:r>
              <a:rPr sz="2800" spc="9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derivados</a:t>
            </a:r>
            <a:r>
              <a:rPr sz="2800" spc="9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del</a:t>
            </a:r>
            <a:r>
              <a:rPr sz="2800" spc="9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petróleo,</a:t>
            </a:r>
            <a:r>
              <a:rPr sz="2800" spc="9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electricidad,</a:t>
            </a:r>
            <a:r>
              <a:rPr sz="2800" spc="9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calor</a:t>
            </a:r>
            <a:r>
              <a:rPr sz="2800" spc="94" dirty="0">
                <a:latin typeface="Arial Unicode MS"/>
                <a:cs typeface="Arial Unicode MS"/>
              </a:rPr>
              <a:t> </a:t>
            </a:r>
            <a:r>
              <a:rPr sz="2800" spc="-31" dirty="0">
                <a:latin typeface="Arial Unicode MS"/>
                <a:cs typeface="Arial Unicode MS"/>
              </a:rPr>
              <a:t>y</a:t>
            </a:r>
            <a:r>
              <a:rPr sz="2800" spc="125" dirty="0">
                <a:latin typeface="Arial Unicode MS"/>
                <a:cs typeface="Arial Unicode MS"/>
              </a:rPr>
              <a:t> </a:t>
            </a:r>
            <a:r>
              <a:rPr sz="2800" spc="-6" dirty="0">
                <a:latin typeface="Arial Unicode MS"/>
                <a:cs typeface="Arial Unicode MS"/>
              </a:rPr>
              <a:t>biocombustibles.</a:t>
            </a:r>
            <a:endParaRPr sz="2800" dirty="0">
              <a:latin typeface="Arial Unicode MS"/>
              <a:cs typeface="Arial Unicode MS"/>
            </a:endParaRPr>
          </a:p>
          <a:p>
            <a:pPr algn="just">
              <a:spcBef>
                <a:spcPts val="3"/>
              </a:spcBef>
            </a:pPr>
            <a:endParaRPr sz="2800" dirty="0">
              <a:latin typeface="Arial Unicode MS"/>
              <a:cs typeface="Arial Unicode MS"/>
            </a:endParaRPr>
          </a:p>
          <a:p>
            <a:pPr marL="7539" lvl="2" algn="just">
              <a:tabLst>
                <a:tab pos="217449" algn="l"/>
              </a:tabLst>
            </a:pPr>
            <a:r>
              <a:rPr lang="es-AR" sz="2800" b="1" spc="-6" dirty="0">
                <a:latin typeface="Arial Unicode MS"/>
                <a:cs typeface="Arial Unicode MS"/>
              </a:rPr>
              <a:t>4.3.1 </a:t>
            </a:r>
            <a:r>
              <a:rPr sz="2800" b="1" spc="-6" dirty="0" err="1">
                <a:latin typeface="Arial Unicode MS"/>
                <a:cs typeface="Arial Unicode MS"/>
              </a:rPr>
              <a:t>Introducción</a:t>
            </a:r>
            <a:endParaRPr sz="2800" b="1" dirty="0">
              <a:latin typeface="Arial Unicode MS"/>
              <a:cs typeface="Arial Unicode MS"/>
            </a:endParaRPr>
          </a:p>
          <a:p>
            <a:pPr marL="7936" algn="just">
              <a:spcBef>
                <a:spcPts val="460"/>
              </a:spcBef>
            </a:pPr>
            <a:r>
              <a:rPr sz="2800" spc="-6" dirty="0">
                <a:latin typeface="Arial Unicode MS"/>
                <a:cs typeface="Arial Unicode MS"/>
              </a:rPr>
              <a:t>Este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tipo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energía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sostenible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y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procede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fuentes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spc="-6" dirty="0">
                <a:latin typeface="Arial Unicode MS"/>
                <a:cs typeface="Arial Unicode MS"/>
              </a:rPr>
              <a:t>naturales.</a:t>
            </a:r>
            <a:endParaRPr sz="2800" dirty="0">
              <a:latin typeface="Arial Unicode MS"/>
              <a:cs typeface="Arial Unicode MS"/>
            </a:endParaRPr>
          </a:p>
          <a:p>
            <a:pPr algn="just">
              <a:spcBef>
                <a:spcPts val="37"/>
              </a:spcBef>
            </a:pPr>
            <a:endParaRPr sz="2800" dirty="0">
              <a:latin typeface="Arial Unicode MS"/>
              <a:cs typeface="Arial Unicode MS"/>
            </a:endParaRPr>
          </a:p>
          <a:p>
            <a:pPr marL="7539" lvl="2" algn="just">
              <a:tabLst>
                <a:tab pos="217449" algn="l"/>
              </a:tabLst>
            </a:pPr>
            <a:r>
              <a:rPr lang="es-AR" sz="2800" b="1" dirty="0">
                <a:latin typeface="Arial Unicode MS"/>
                <a:cs typeface="Arial Unicode MS"/>
              </a:rPr>
              <a:t>4.3.2 </a:t>
            </a:r>
            <a:r>
              <a:rPr sz="2800" b="1" dirty="0" err="1">
                <a:latin typeface="Arial Unicode MS"/>
                <a:cs typeface="Arial Unicode MS"/>
              </a:rPr>
              <a:t>Energía</a:t>
            </a:r>
            <a:r>
              <a:rPr sz="2800" b="1" spc="31" dirty="0">
                <a:latin typeface="Arial Unicode MS"/>
                <a:cs typeface="Arial Unicode MS"/>
              </a:rPr>
              <a:t> </a:t>
            </a:r>
            <a:r>
              <a:rPr sz="2800" b="1" spc="-6" dirty="0">
                <a:latin typeface="Arial Unicode MS"/>
                <a:cs typeface="Arial Unicode MS"/>
              </a:rPr>
              <a:t>renovable</a:t>
            </a:r>
            <a:endParaRPr sz="2800" b="1" dirty="0">
              <a:latin typeface="Arial Unicode MS"/>
              <a:cs typeface="Arial Unicode MS"/>
            </a:endParaRPr>
          </a:p>
          <a:p>
            <a:pPr marL="7936" marR="20237" algn="just">
              <a:spcBef>
                <a:spcPts val="334"/>
              </a:spcBef>
            </a:pPr>
            <a:r>
              <a:rPr sz="2800" spc="-6" dirty="0">
                <a:latin typeface="Arial Unicode MS"/>
                <a:cs typeface="Arial Unicode MS"/>
              </a:rPr>
              <a:t>Estas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fuentes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energía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pueden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ser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reemplazadas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para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producir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energía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y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spc="-6" dirty="0">
                <a:latin typeface="Arial Unicode MS"/>
                <a:cs typeface="Arial Unicode MS"/>
              </a:rPr>
              <a:t>reutilizadas</a:t>
            </a:r>
            <a:r>
              <a:rPr sz="2800" spc="12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por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naturaleza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sin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ningún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impacto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el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medio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ambiente.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Las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fuentes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spc="-6" dirty="0">
                <a:latin typeface="Arial Unicode MS"/>
                <a:cs typeface="Arial Unicode MS"/>
              </a:rPr>
              <a:t>energía</a:t>
            </a:r>
            <a:r>
              <a:rPr sz="2800" dirty="0">
                <a:latin typeface="Arial Unicode MS"/>
                <a:cs typeface="Arial Unicode MS"/>
              </a:rPr>
              <a:t> renovables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pueden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producir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electricidad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y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ahora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producen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hasta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el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20%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spc="-6" dirty="0">
                <a:latin typeface="Arial Unicode MS"/>
                <a:cs typeface="Arial Unicode MS"/>
              </a:rPr>
              <a:t>electricidad</a:t>
            </a:r>
            <a:r>
              <a:rPr sz="2800" dirty="0">
                <a:latin typeface="Arial Unicode MS"/>
                <a:cs typeface="Arial Unicode MS"/>
              </a:rPr>
              <a:t> requerida</a:t>
            </a:r>
            <a:r>
              <a:rPr sz="2800" spc="88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sin</a:t>
            </a:r>
            <a:r>
              <a:rPr sz="2800" spc="88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ningún</a:t>
            </a:r>
            <a:r>
              <a:rPr sz="2800" spc="88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impacto</a:t>
            </a:r>
            <a:r>
              <a:rPr sz="2800" spc="88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ambiental.</a:t>
            </a:r>
            <a:r>
              <a:rPr sz="2800" spc="88" dirty="0">
                <a:latin typeface="Arial Unicode MS"/>
                <a:cs typeface="Arial Unicode MS"/>
              </a:rPr>
              <a:t> </a:t>
            </a:r>
            <a:r>
              <a:rPr sz="2800" spc="-19" dirty="0">
                <a:latin typeface="Arial Unicode MS"/>
                <a:cs typeface="Arial Unicode MS"/>
              </a:rPr>
              <a:t>El</a:t>
            </a:r>
            <a:r>
              <a:rPr sz="2800" spc="88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uso</a:t>
            </a:r>
            <a:r>
              <a:rPr sz="2800" spc="9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88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energía</a:t>
            </a:r>
            <a:r>
              <a:rPr sz="2800" spc="88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renovable</a:t>
            </a:r>
            <a:r>
              <a:rPr sz="2800" spc="88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ha</a:t>
            </a:r>
            <a:r>
              <a:rPr sz="2800" spc="88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aumentado</a:t>
            </a:r>
            <a:r>
              <a:rPr sz="2800" spc="88" dirty="0">
                <a:latin typeface="Arial Unicode MS"/>
                <a:cs typeface="Arial Unicode MS"/>
              </a:rPr>
              <a:t> </a:t>
            </a:r>
            <a:r>
              <a:rPr sz="2800" spc="-16" dirty="0">
                <a:latin typeface="Arial Unicode MS"/>
                <a:cs typeface="Arial Unicode MS"/>
              </a:rPr>
              <a:t>en</a:t>
            </a:r>
            <a:r>
              <a:rPr sz="2800" dirty="0">
                <a:latin typeface="Arial Unicode MS"/>
                <a:cs typeface="Arial Unicode MS"/>
              </a:rPr>
              <a:t> los</a:t>
            </a:r>
            <a:r>
              <a:rPr sz="2800" spc="3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últimos</a:t>
            </a:r>
            <a:r>
              <a:rPr sz="2800" spc="3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10</a:t>
            </a:r>
            <a:r>
              <a:rPr sz="2800" spc="3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años</a:t>
            </a:r>
            <a:r>
              <a:rPr sz="2800" spc="3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y</a:t>
            </a:r>
            <a:r>
              <a:rPr sz="2800" spc="3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sigue</a:t>
            </a:r>
            <a:r>
              <a:rPr sz="2800" spc="37" dirty="0">
                <a:latin typeface="Arial Unicode MS"/>
                <a:cs typeface="Arial Unicode MS"/>
              </a:rPr>
              <a:t> </a:t>
            </a:r>
            <a:r>
              <a:rPr sz="2800" spc="-6" dirty="0">
                <a:latin typeface="Arial Unicode MS"/>
                <a:cs typeface="Arial Unicode MS"/>
              </a:rPr>
              <a:t>creciendo.</a:t>
            </a:r>
            <a:endParaRPr sz="2800" dirty="0">
              <a:latin typeface="Arial Unicode MS"/>
              <a:cs typeface="Arial Unicode MS"/>
            </a:endParaRPr>
          </a:p>
          <a:p>
            <a:pPr algn="just">
              <a:spcBef>
                <a:spcPts val="50"/>
              </a:spcBef>
            </a:pPr>
            <a:endParaRPr sz="2800" dirty="0">
              <a:latin typeface="Arial Unicode MS"/>
              <a:cs typeface="Arial Unicode MS"/>
            </a:endParaRPr>
          </a:p>
          <a:p>
            <a:pPr marL="7539" lvl="2" algn="just">
              <a:tabLst>
                <a:tab pos="217449" algn="l"/>
              </a:tabLst>
            </a:pPr>
            <a:r>
              <a:rPr lang="es-AR" sz="2800" b="1" dirty="0">
                <a:latin typeface="Arial Unicode MS"/>
                <a:cs typeface="Arial Unicode MS"/>
              </a:rPr>
              <a:t>4.3.3 </a:t>
            </a:r>
            <a:r>
              <a:rPr sz="2800" b="1" dirty="0" err="1">
                <a:latin typeface="Arial Unicode MS"/>
                <a:cs typeface="Arial Unicode MS"/>
              </a:rPr>
              <a:t>Tipos</a:t>
            </a:r>
            <a:r>
              <a:rPr sz="2800" b="1" spc="47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de</a:t>
            </a:r>
            <a:r>
              <a:rPr sz="2800" b="1" spc="47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energía</a:t>
            </a:r>
            <a:r>
              <a:rPr sz="2800" b="1" spc="47" dirty="0">
                <a:latin typeface="Arial Unicode MS"/>
                <a:cs typeface="Arial Unicode MS"/>
              </a:rPr>
              <a:t> </a:t>
            </a:r>
            <a:r>
              <a:rPr sz="2800" b="1" spc="-6" dirty="0">
                <a:latin typeface="Arial Unicode MS"/>
                <a:cs typeface="Arial Unicode MS"/>
              </a:rPr>
              <a:t>renovable</a:t>
            </a:r>
            <a:endParaRPr sz="2800" b="1" dirty="0">
              <a:latin typeface="Arial Unicode MS"/>
              <a:cs typeface="Arial Unicode MS"/>
            </a:endParaRPr>
          </a:p>
          <a:p>
            <a:pPr marL="7936" algn="just">
              <a:spcBef>
                <a:spcPts val="491"/>
              </a:spcBef>
            </a:pPr>
            <a:r>
              <a:rPr sz="2800" dirty="0">
                <a:latin typeface="Arial Unicode MS"/>
                <a:cs typeface="Arial Unicode MS"/>
              </a:rPr>
              <a:t>Hay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muchos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tipos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fuentes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energía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renovables,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algunos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ejemplos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spc="-12" dirty="0">
                <a:latin typeface="Arial Unicode MS"/>
                <a:cs typeface="Arial Unicode MS"/>
              </a:rPr>
              <a:t>son:</a:t>
            </a:r>
            <a:endParaRPr sz="2800" dirty="0">
              <a:latin typeface="Arial Unicode MS"/>
              <a:cs typeface="Arial Unicode MS"/>
            </a:endParaRPr>
          </a:p>
          <a:p>
            <a:pPr marL="309456" lvl="1" indent="-118515" algn="just">
              <a:spcBef>
                <a:spcPts val="428"/>
              </a:spcBef>
              <a:buFont typeface="+mj-lt"/>
              <a:buAutoNum type="arabicPeriod"/>
              <a:tabLst>
                <a:tab pos="90868" algn="l"/>
              </a:tabLst>
            </a:pPr>
            <a:r>
              <a:rPr sz="2800" spc="-6" dirty="0">
                <a:latin typeface="Arial Unicode MS"/>
                <a:cs typeface="Arial Unicode MS"/>
              </a:rPr>
              <a:t>Solar</a:t>
            </a:r>
            <a:endParaRPr sz="2800" dirty="0">
              <a:latin typeface="Arial Unicode MS"/>
              <a:cs typeface="Arial Unicode MS"/>
            </a:endParaRPr>
          </a:p>
          <a:p>
            <a:pPr marL="309456" lvl="1" indent="-118515" algn="just">
              <a:spcBef>
                <a:spcPts val="97"/>
              </a:spcBef>
              <a:buFont typeface="+mj-lt"/>
              <a:buAutoNum type="arabicPeriod"/>
              <a:tabLst>
                <a:tab pos="82139" algn="l"/>
              </a:tabLst>
            </a:pPr>
            <a:r>
              <a:rPr sz="2800" spc="-6" dirty="0">
                <a:latin typeface="Arial Unicode MS"/>
                <a:cs typeface="Arial Unicode MS"/>
              </a:rPr>
              <a:t>Viento</a:t>
            </a:r>
            <a:endParaRPr sz="2800" dirty="0">
              <a:latin typeface="Arial Unicode MS"/>
              <a:cs typeface="Arial Unicode MS"/>
            </a:endParaRPr>
          </a:p>
          <a:p>
            <a:pPr marL="309456" lvl="1" indent="-118515" algn="just">
              <a:spcBef>
                <a:spcPts val="43"/>
              </a:spcBef>
              <a:buFont typeface="+mj-lt"/>
              <a:buAutoNum type="arabicPeriod"/>
              <a:tabLst>
                <a:tab pos="90868" algn="l"/>
              </a:tabLst>
            </a:pPr>
            <a:r>
              <a:rPr sz="2800" spc="-6" dirty="0">
                <a:latin typeface="Arial Unicode MS"/>
                <a:cs typeface="Arial Unicode MS"/>
              </a:rPr>
              <a:t>Geotermia</a:t>
            </a:r>
            <a:endParaRPr sz="2800" dirty="0">
              <a:latin typeface="Arial Unicode MS"/>
              <a:cs typeface="Arial Unicode MS"/>
            </a:endParaRPr>
          </a:p>
          <a:p>
            <a:pPr marL="309456" lvl="1" indent="-118515" algn="just">
              <a:spcBef>
                <a:spcPts val="69"/>
              </a:spcBef>
              <a:buFont typeface="+mj-lt"/>
              <a:buAutoNum type="arabicPeriod"/>
              <a:tabLst>
                <a:tab pos="86504" algn="l"/>
              </a:tabLst>
            </a:pPr>
            <a:r>
              <a:rPr sz="2800" spc="-6" dirty="0">
                <a:latin typeface="Arial Unicode MS"/>
                <a:cs typeface="Arial Unicode MS"/>
              </a:rPr>
              <a:t>Biomasa</a:t>
            </a:r>
            <a:endParaRPr sz="2800" dirty="0">
              <a:latin typeface="Arial Unicode MS"/>
              <a:cs typeface="Arial Unicode MS"/>
            </a:endParaRPr>
          </a:p>
          <a:p>
            <a:pPr marL="309456" lvl="1" indent="-118515" algn="just">
              <a:spcBef>
                <a:spcPts val="166"/>
              </a:spcBef>
              <a:buFont typeface="+mj-lt"/>
              <a:buAutoNum type="arabicPeriod"/>
              <a:tabLst>
                <a:tab pos="73409" algn="l"/>
              </a:tabLst>
            </a:pPr>
            <a:r>
              <a:rPr sz="2800" dirty="0">
                <a:latin typeface="Arial Unicode MS"/>
                <a:cs typeface="Arial Unicode MS"/>
              </a:rPr>
              <a:t>Océano</a:t>
            </a:r>
            <a:r>
              <a:rPr sz="2800" spc="2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o</a:t>
            </a:r>
            <a:r>
              <a:rPr sz="2800" spc="25" dirty="0">
                <a:latin typeface="Arial Unicode MS"/>
                <a:cs typeface="Arial Unicode MS"/>
              </a:rPr>
              <a:t> </a:t>
            </a:r>
            <a:r>
              <a:rPr sz="2800" spc="-6" dirty="0">
                <a:latin typeface="Arial Unicode MS"/>
                <a:cs typeface="Arial Unicode MS"/>
              </a:rPr>
              <a:t>marea</a:t>
            </a:r>
            <a:endParaRPr sz="2800" dirty="0">
              <a:latin typeface="Arial Unicode MS"/>
              <a:cs typeface="Arial Unicode MS"/>
            </a:endParaRPr>
          </a:p>
          <a:p>
            <a:pPr marL="309456" lvl="1" indent="-118515" algn="just">
              <a:spcBef>
                <a:spcPts val="90"/>
              </a:spcBef>
              <a:buFont typeface="+mj-lt"/>
              <a:buAutoNum type="arabicPeriod"/>
              <a:tabLst>
                <a:tab pos="86504" algn="l"/>
              </a:tabLst>
            </a:pPr>
            <a:r>
              <a:rPr sz="2800" spc="-6" dirty="0">
                <a:latin typeface="Arial Unicode MS"/>
                <a:cs typeface="Arial Unicode MS"/>
              </a:rPr>
              <a:t>Hidroeléctrico</a:t>
            </a:r>
            <a:endParaRPr sz="2800" dirty="0">
              <a:latin typeface="Arial Unicode MS"/>
              <a:cs typeface="Arial Unicode MS"/>
            </a:endParaRPr>
          </a:p>
          <a:p>
            <a:pPr algn="just">
              <a:lnSpc>
                <a:spcPts val="747"/>
              </a:lnSpc>
              <a:spcBef>
                <a:spcPts val="31"/>
              </a:spcBef>
            </a:pPr>
            <a:endParaRPr sz="857" dirty="0">
              <a:latin typeface="Arial Unicode MS"/>
              <a:cs typeface="Arial Unicode MS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4854483" y="892410"/>
            <a:ext cx="10130879" cy="71019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936" algn="just"/>
            <a:r>
              <a:rPr lang="es-AR" sz="2800" b="1" dirty="0">
                <a:latin typeface="Arial Unicode MS"/>
                <a:cs typeface="Arial Unicode MS"/>
              </a:rPr>
              <a:t>4.3.3.1</a:t>
            </a:r>
            <a:r>
              <a:rPr lang="es-AR" sz="2800" b="1" spc="19" dirty="0">
                <a:latin typeface="Arial Unicode MS"/>
                <a:cs typeface="Arial Unicode MS"/>
              </a:rPr>
              <a:t> </a:t>
            </a:r>
            <a:r>
              <a:rPr lang="es-AR" sz="2800" b="1" dirty="0">
                <a:latin typeface="Arial Unicode MS"/>
                <a:cs typeface="Arial Unicode MS"/>
              </a:rPr>
              <a:t>Energía</a:t>
            </a:r>
            <a:r>
              <a:rPr lang="es-AR" sz="2800" b="1" spc="19" dirty="0">
                <a:latin typeface="Arial Unicode MS"/>
                <a:cs typeface="Arial Unicode MS"/>
              </a:rPr>
              <a:t> </a:t>
            </a:r>
            <a:r>
              <a:rPr lang="es-AR" sz="2800" b="1" spc="-6" dirty="0">
                <a:latin typeface="Arial Unicode MS"/>
                <a:cs typeface="Arial Unicode MS"/>
              </a:rPr>
              <a:t>solar</a:t>
            </a:r>
            <a:endParaRPr lang="es-AR" sz="2800" b="1" dirty="0">
              <a:latin typeface="Arial Unicode MS"/>
              <a:cs typeface="Arial Unicode MS"/>
            </a:endParaRPr>
          </a:p>
          <a:p>
            <a:pPr marL="7936" marR="66266" algn="just">
              <a:spcBef>
                <a:spcPts val="153"/>
              </a:spcBef>
            </a:pPr>
            <a:r>
              <a:rPr lang="es-AR" sz="2800" dirty="0">
                <a:latin typeface="Arial Unicode MS"/>
                <a:cs typeface="Arial Unicode MS"/>
              </a:rPr>
              <a:t>Los</a:t>
            </a:r>
            <a:r>
              <a:rPr lang="es-AR" sz="2800" spc="5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sistemas</a:t>
            </a:r>
            <a:r>
              <a:rPr lang="es-AR" sz="2800" spc="5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eléctricos</a:t>
            </a:r>
            <a:r>
              <a:rPr lang="es-AR" sz="2800" spc="6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solares</a:t>
            </a:r>
            <a:r>
              <a:rPr lang="es-AR" sz="2800" spc="5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utilizan</a:t>
            </a:r>
            <a:r>
              <a:rPr lang="es-AR" sz="2800" spc="6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sistemas</a:t>
            </a:r>
            <a:r>
              <a:rPr lang="es-AR" sz="2800" spc="5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fotovoltaicos</a:t>
            </a:r>
            <a:r>
              <a:rPr lang="es-AR" sz="2800" spc="60" dirty="0">
                <a:latin typeface="Arial Unicode MS"/>
                <a:cs typeface="Arial Unicode MS"/>
              </a:rPr>
              <a:t> </a:t>
            </a:r>
            <a:r>
              <a:rPr lang="es-AR" sz="2800" spc="-22" dirty="0">
                <a:latin typeface="Arial Unicode MS"/>
                <a:cs typeface="Arial Unicode MS"/>
              </a:rPr>
              <a:t>(PV)</a:t>
            </a:r>
            <a:r>
              <a:rPr lang="es-AR" sz="2800" spc="5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que</a:t>
            </a:r>
            <a:r>
              <a:rPr lang="es-AR" sz="2800" spc="6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utilizan</a:t>
            </a:r>
            <a:r>
              <a:rPr lang="es-AR" sz="2800" spc="5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la</a:t>
            </a:r>
            <a:r>
              <a:rPr lang="es-AR" sz="2800" spc="6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luz</a:t>
            </a:r>
            <a:r>
              <a:rPr lang="es-AR" sz="2800" spc="5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solar</a:t>
            </a:r>
            <a:r>
              <a:rPr lang="es-AR" sz="2800" spc="60" dirty="0">
                <a:latin typeface="Arial Unicode MS"/>
                <a:cs typeface="Arial Unicode MS"/>
              </a:rPr>
              <a:t> </a:t>
            </a:r>
            <a:r>
              <a:rPr lang="es-AR" sz="2800" spc="-12" dirty="0">
                <a:latin typeface="Arial Unicode MS"/>
                <a:cs typeface="Arial Unicode MS"/>
              </a:rPr>
              <a:t>para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generar</a:t>
            </a:r>
            <a:r>
              <a:rPr lang="es-AR" sz="2800" spc="62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electricidad.</a:t>
            </a:r>
            <a:r>
              <a:rPr lang="es-AR" sz="2800" spc="62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Un</a:t>
            </a:r>
            <a:r>
              <a:rPr lang="es-AR" sz="2800" spc="62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panel</a:t>
            </a:r>
            <a:r>
              <a:rPr lang="es-AR" sz="2800" spc="6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fotovoltaico</a:t>
            </a:r>
            <a:r>
              <a:rPr lang="es-AR" sz="2800" spc="62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consta</a:t>
            </a:r>
            <a:r>
              <a:rPr lang="es-AR" sz="2800" spc="62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de</a:t>
            </a:r>
            <a:r>
              <a:rPr lang="es-AR" sz="2800" spc="6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muchas</a:t>
            </a:r>
            <a:r>
              <a:rPr lang="es-AR" sz="2800" spc="62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células</a:t>
            </a:r>
            <a:r>
              <a:rPr lang="es-AR" sz="2800" spc="62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solares.</a:t>
            </a:r>
            <a:r>
              <a:rPr lang="es-AR" sz="2800" spc="66" dirty="0">
                <a:latin typeface="Arial Unicode MS"/>
                <a:cs typeface="Arial Unicode MS"/>
              </a:rPr>
              <a:t> </a:t>
            </a:r>
            <a:r>
              <a:rPr lang="es-AR" sz="2800" spc="-6" dirty="0">
                <a:latin typeface="Arial Unicode MS"/>
                <a:cs typeface="Arial Unicode MS"/>
              </a:rPr>
              <a:t>Las</a:t>
            </a:r>
            <a:r>
              <a:rPr lang="es-AR" sz="2800" spc="62" dirty="0">
                <a:latin typeface="Arial Unicode MS"/>
                <a:cs typeface="Arial Unicode MS"/>
              </a:rPr>
              <a:t> </a:t>
            </a:r>
            <a:r>
              <a:rPr lang="es-AR" sz="2800" spc="-6" dirty="0">
                <a:latin typeface="Arial Unicode MS"/>
                <a:cs typeface="Arial Unicode MS"/>
              </a:rPr>
              <a:t>células,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hechas</a:t>
            </a:r>
            <a:r>
              <a:rPr lang="es-AR" sz="2800" spc="75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de</a:t>
            </a:r>
            <a:r>
              <a:rPr lang="es-AR" sz="2800" spc="75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silicio,</a:t>
            </a:r>
            <a:r>
              <a:rPr lang="es-AR" sz="2800" spc="75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se</a:t>
            </a:r>
            <a:r>
              <a:rPr lang="es-AR" sz="2800" spc="75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agrupan</a:t>
            </a:r>
            <a:r>
              <a:rPr lang="es-AR" sz="2800" spc="75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en</a:t>
            </a:r>
            <a:r>
              <a:rPr lang="es-AR" sz="2800" spc="79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un</a:t>
            </a:r>
            <a:r>
              <a:rPr lang="es-AR" sz="2800" spc="75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módulo</a:t>
            </a:r>
            <a:r>
              <a:rPr lang="es-AR" sz="2800" spc="75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fotovoltaico</a:t>
            </a:r>
            <a:r>
              <a:rPr lang="es-AR" sz="2800" spc="75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cubierto</a:t>
            </a:r>
            <a:r>
              <a:rPr lang="es-AR" sz="2800" spc="75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por</a:t>
            </a:r>
            <a:r>
              <a:rPr lang="es-AR" sz="2800" spc="75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vidrio</a:t>
            </a:r>
            <a:r>
              <a:rPr lang="es-AR" sz="2800" spc="79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(ver </a:t>
            </a:r>
            <a:r>
              <a:rPr lang="es-AR" sz="2800" dirty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lang="es-AR" sz="2800" spc="75" dirty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AR" sz="2800" spc="-6" dirty="0">
                <a:solidFill>
                  <a:srgbClr val="007FAC"/>
                </a:solidFill>
                <a:latin typeface="Arial Unicode MS"/>
                <a:cs typeface="Arial Unicode MS"/>
              </a:rPr>
              <a:t>4.1</a:t>
            </a:r>
            <a:r>
              <a:rPr lang="es-AR" sz="2800" spc="-6" dirty="0">
                <a:latin typeface="Arial Unicode MS"/>
                <a:cs typeface="Arial Unicode MS"/>
              </a:rPr>
              <a:t>).</a:t>
            </a:r>
          </a:p>
          <a:p>
            <a:pPr marL="7936" marR="3174" indent="110311" algn="just">
              <a:spcBef>
                <a:spcPts val="6"/>
              </a:spcBef>
            </a:pPr>
            <a:r>
              <a:rPr lang="es-AR" sz="2800" dirty="0">
                <a:latin typeface="Arial Unicode MS"/>
                <a:cs typeface="Arial Unicode MS"/>
              </a:rPr>
              <a:t>La</a:t>
            </a:r>
            <a:r>
              <a:rPr lang="es-AR" sz="2800" spc="4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luz</a:t>
            </a:r>
            <a:r>
              <a:rPr lang="es-AR" sz="2800" spc="4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solar</a:t>
            </a:r>
            <a:r>
              <a:rPr lang="es-AR" sz="2800" spc="4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es</a:t>
            </a:r>
            <a:r>
              <a:rPr lang="es-AR" sz="2800" spc="4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absorbida</a:t>
            </a:r>
            <a:r>
              <a:rPr lang="es-AR" sz="2800" spc="4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por</a:t>
            </a:r>
            <a:r>
              <a:rPr lang="es-AR" sz="2800" spc="4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el</a:t>
            </a:r>
            <a:r>
              <a:rPr lang="es-AR" sz="2800" spc="4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silicio</a:t>
            </a:r>
            <a:r>
              <a:rPr lang="es-AR" sz="2800" spc="4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en</a:t>
            </a:r>
            <a:r>
              <a:rPr lang="es-AR" sz="2800" spc="4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el</a:t>
            </a:r>
            <a:r>
              <a:rPr lang="es-AR" sz="2800" spc="4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panel</a:t>
            </a:r>
            <a:r>
              <a:rPr lang="es-AR" sz="2800" spc="47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fotovoltaico</a:t>
            </a:r>
            <a:r>
              <a:rPr lang="es-AR" sz="2800" spc="4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y</a:t>
            </a:r>
            <a:r>
              <a:rPr lang="es-AR" sz="2800" spc="4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el</a:t>
            </a:r>
            <a:r>
              <a:rPr lang="es-AR" sz="2800" spc="4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panel</a:t>
            </a:r>
            <a:r>
              <a:rPr lang="es-AR" sz="2800" spc="43" dirty="0">
                <a:latin typeface="Arial Unicode MS"/>
                <a:cs typeface="Arial Unicode MS"/>
              </a:rPr>
              <a:t> </a:t>
            </a:r>
            <a:r>
              <a:rPr lang="es-AR" sz="2800" spc="-6" dirty="0">
                <a:latin typeface="Arial Unicode MS"/>
                <a:cs typeface="Arial Unicode MS"/>
              </a:rPr>
              <a:t>fotovoltaico</a:t>
            </a:r>
            <a:r>
              <a:rPr lang="es-AR" sz="2800" dirty="0">
                <a:latin typeface="Arial Unicode MS"/>
                <a:cs typeface="Arial Unicode MS"/>
              </a:rPr>
              <a:t> produce</a:t>
            </a:r>
            <a:r>
              <a:rPr lang="es-AR" sz="2800" spc="79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una</a:t>
            </a:r>
            <a:r>
              <a:rPr lang="es-AR" sz="2800" spc="79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corriente</a:t>
            </a:r>
            <a:r>
              <a:rPr lang="es-AR" sz="2800" spc="79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continua.</a:t>
            </a:r>
            <a:r>
              <a:rPr lang="es-AR" sz="2800" spc="79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La</a:t>
            </a:r>
            <a:r>
              <a:rPr lang="es-AR" sz="2800" spc="79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corriente</a:t>
            </a:r>
            <a:r>
              <a:rPr lang="es-AR" sz="2800" spc="79" dirty="0">
                <a:latin typeface="Arial Unicode MS"/>
                <a:cs typeface="Arial Unicode MS"/>
              </a:rPr>
              <a:t> </a:t>
            </a:r>
            <a:r>
              <a:rPr lang="es-AR" sz="2800" spc="-50" dirty="0">
                <a:latin typeface="Arial Unicode MS"/>
                <a:cs typeface="Arial Unicode MS"/>
              </a:rPr>
              <a:t>CC</a:t>
            </a:r>
            <a:r>
              <a:rPr lang="es-AR" sz="2800" spc="8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se</a:t>
            </a:r>
            <a:r>
              <a:rPr lang="es-AR" sz="2800" spc="79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convierte</a:t>
            </a:r>
            <a:r>
              <a:rPr lang="es-AR" sz="2800" spc="79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en</a:t>
            </a:r>
            <a:r>
              <a:rPr lang="es-AR" sz="2800" spc="79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corriente</a:t>
            </a:r>
            <a:r>
              <a:rPr lang="es-AR" sz="2800" spc="79" dirty="0">
                <a:latin typeface="Arial Unicode MS"/>
                <a:cs typeface="Arial Unicode MS"/>
              </a:rPr>
              <a:t> </a:t>
            </a:r>
            <a:r>
              <a:rPr lang="es-AR" sz="2800" spc="-31" dirty="0">
                <a:latin typeface="Arial Unicode MS"/>
                <a:cs typeface="Arial Unicode MS"/>
              </a:rPr>
              <a:t>CA</a:t>
            </a:r>
            <a:r>
              <a:rPr lang="es-AR" sz="2800" spc="79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mediante</a:t>
            </a:r>
            <a:r>
              <a:rPr lang="es-AR" sz="2800" spc="81" dirty="0">
                <a:latin typeface="Arial Unicode MS"/>
                <a:cs typeface="Arial Unicode MS"/>
              </a:rPr>
              <a:t> </a:t>
            </a:r>
            <a:r>
              <a:rPr lang="es-AR" sz="2800" spc="-16" dirty="0">
                <a:latin typeface="Arial Unicode MS"/>
                <a:cs typeface="Arial Unicode MS"/>
              </a:rPr>
              <a:t>un</a:t>
            </a:r>
            <a:r>
              <a:rPr lang="es-AR" sz="2800" dirty="0">
                <a:latin typeface="Arial Unicode MS"/>
                <a:cs typeface="Arial Unicode MS"/>
              </a:rPr>
              <a:t> inversor</a:t>
            </a:r>
            <a:r>
              <a:rPr lang="es-AR" sz="2800" spc="4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como</a:t>
            </a:r>
            <a:r>
              <a:rPr lang="es-AR" sz="2800" spc="4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se</a:t>
            </a:r>
            <a:r>
              <a:rPr lang="es-AR" sz="2800" spc="4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muestra</a:t>
            </a:r>
            <a:r>
              <a:rPr lang="es-AR" sz="2800" spc="4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en la </a:t>
            </a:r>
            <a:r>
              <a:rPr lang="es-AR" sz="2800" dirty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lang="es-AR" sz="2800" spc="41" dirty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>
                <a:solidFill>
                  <a:srgbClr val="007FAC"/>
                </a:solidFill>
                <a:latin typeface="Arial Unicode MS"/>
                <a:cs typeface="Arial Unicode MS"/>
              </a:rPr>
              <a:t>4.1</a:t>
            </a:r>
            <a:r>
              <a:rPr lang="es-AR" sz="2800" dirty="0">
                <a:latin typeface="Arial Unicode MS"/>
                <a:cs typeface="Arial Unicode MS"/>
              </a:rPr>
              <a:t>.</a:t>
            </a:r>
            <a:r>
              <a:rPr lang="es-AR" sz="2800" spc="4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La</a:t>
            </a:r>
            <a:r>
              <a:rPr lang="es-AR" sz="2800" spc="4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energía</a:t>
            </a:r>
            <a:r>
              <a:rPr lang="es-AR" sz="2800" spc="4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de</a:t>
            </a:r>
            <a:r>
              <a:rPr lang="es-AR" sz="2800" spc="41" dirty="0">
                <a:latin typeface="Arial Unicode MS"/>
                <a:cs typeface="Arial Unicode MS"/>
              </a:rPr>
              <a:t> </a:t>
            </a:r>
            <a:r>
              <a:rPr lang="es-AR" sz="2800" spc="-31" dirty="0">
                <a:latin typeface="Arial Unicode MS"/>
                <a:cs typeface="Arial Unicode MS"/>
              </a:rPr>
              <a:t>CA</a:t>
            </a:r>
            <a:r>
              <a:rPr lang="es-AR" sz="2800" spc="4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se</a:t>
            </a:r>
            <a:r>
              <a:rPr lang="es-AR" sz="2800" spc="4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inyecta</a:t>
            </a:r>
            <a:r>
              <a:rPr lang="es-AR" sz="2800" spc="4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en</a:t>
            </a:r>
            <a:r>
              <a:rPr lang="es-AR" sz="2800" spc="4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la</a:t>
            </a:r>
            <a:r>
              <a:rPr lang="es-AR" sz="2800" spc="4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red</a:t>
            </a:r>
            <a:r>
              <a:rPr lang="es-AR" sz="2800" spc="4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eléctrica.</a:t>
            </a:r>
            <a:r>
              <a:rPr lang="es-AR" sz="2800" spc="41" dirty="0">
                <a:latin typeface="Arial Unicode MS"/>
                <a:cs typeface="Arial Unicode MS"/>
              </a:rPr>
              <a:t> </a:t>
            </a:r>
            <a:r>
              <a:rPr lang="es-AR" sz="2800" spc="-16" dirty="0">
                <a:latin typeface="Arial Unicode MS"/>
                <a:cs typeface="Arial Unicode MS"/>
              </a:rPr>
              <a:t>La</a:t>
            </a:r>
            <a:r>
              <a:rPr lang="es-AR" sz="2800" dirty="0">
                <a:latin typeface="Arial Unicode MS"/>
                <a:cs typeface="Arial Unicode MS"/>
              </a:rPr>
              <a:t> energía</a:t>
            </a:r>
            <a:r>
              <a:rPr lang="es-AR" sz="2800" spc="5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solar</a:t>
            </a:r>
            <a:r>
              <a:rPr lang="es-AR" sz="2800" spc="56" dirty="0">
                <a:latin typeface="Arial Unicode MS"/>
                <a:cs typeface="Arial Unicode MS"/>
              </a:rPr>
              <a:t> </a:t>
            </a:r>
            <a:r>
              <a:rPr lang="es-AR" sz="2800" spc="-19" dirty="0">
                <a:latin typeface="Arial Unicode MS"/>
                <a:cs typeface="Arial Unicode MS"/>
              </a:rPr>
              <a:t>DC</a:t>
            </a:r>
            <a:r>
              <a:rPr lang="es-AR" sz="2800" spc="5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se</a:t>
            </a:r>
            <a:r>
              <a:rPr lang="es-AR" sz="2800" spc="5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puede</a:t>
            </a:r>
            <a:r>
              <a:rPr lang="es-AR" sz="2800" spc="5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almacenar</a:t>
            </a:r>
            <a:r>
              <a:rPr lang="es-AR" sz="2800" spc="5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en</a:t>
            </a:r>
            <a:r>
              <a:rPr lang="es-AR" sz="2800" spc="6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baterías</a:t>
            </a:r>
            <a:r>
              <a:rPr lang="es-AR" sz="2800" spc="5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y</a:t>
            </a:r>
            <a:r>
              <a:rPr lang="es-AR" sz="2800" spc="5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estas</a:t>
            </a:r>
            <a:r>
              <a:rPr lang="es-AR" sz="2800" spc="5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baterías</a:t>
            </a:r>
            <a:r>
              <a:rPr lang="es-AR" sz="2800" spc="5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suministran</a:t>
            </a:r>
            <a:r>
              <a:rPr lang="es-AR" sz="2800" spc="56" dirty="0">
                <a:latin typeface="Arial Unicode MS"/>
                <a:cs typeface="Arial Unicode MS"/>
              </a:rPr>
              <a:t> </a:t>
            </a:r>
            <a:r>
              <a:rPr lang="es-AR" sz="2800" spc="-6" dirty="0">
                <a:latin typeface="Arial Unicode MS"/>
                <a:cs typeface="Arial Unicode MS"/>
              </a:rPr>
              <a:t>cargas</a:t>
            </a:r>
            <a:r>
              <a:rPr lang="es-AR" sz="2800" dirty="0">
                <a:latin typeface="Arial Unicode MS"/>
                <a:cs typeface="Arial Unicode MS"/>
              </a:rPr>
              <a:t> cuando</a:t>
            </a:r>
            <a:r>
              <a:rPr lang="es-AR" sz="2800" spc="5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no</a:t>
            </a:r>
            <a:r>
              <a:rPr lang="es-AR" sz="2800" spc="5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hay</a:t>
            </a:r>
            <a:r>
              <a:rPr lang="es-AR" sz="2800" spc="5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luz</a:t>
            </a:r>
            <a:r>
              <a:rPr lang="es-AR" sz="2800" spc="5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por</a:t>
            </a:r>
            <a:r>
              <a:rPr lang="es-AR" sz="2800" spc="5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la</a:t>
            </a:r>
            <a:r>
              <a:rPr lang="es-AR" sz="2800" spc="5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noche</a:t>
            </a:r>
            <a:r>
              <a:rPr lang="es-AR" sz="2800" spc="5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y</a:t>
            </a:r>
            <a:r>
              <a:rPr lang="es-AR" sz="2800" spc="50" dirty="0">
                <a:latin typeface="Arial Unicode MS"/>
                <a:cs typeface="Arial Unicode MS"/>
              </a:rPr>
              <a:t> </a:t>
            </a:r>
            <a:r>
              <a:rPr lang="es-AR" sz="2800" spc="41" dirty="0">
                <a:latin typeface="Arial Unicode MS"/>
                <a:cs typeface="Arial Unicode MS"/>
              </a:rPr>
              <a:t>/</a:t>
            </a:r>
            <a:r>
              <a:rPr lang="es-AR" sz="2800" spc="5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o</a:t>
            </a:r>
            <a:r>
              <a:rPr lang="es-AR" sz="2800" spc="5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cuando</a:t>
            </a:r>
            <a:r>
              <a:rPr lang="es-AR" sz="2800" spc="5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están</a:t>
            </a:r>
            <a:r>
              <a:rPr lang="es-AR" sz="2800" spc="5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completamente</a:t>
            </a:r>
            <a:r>
              <a:rPr lang="es-AR" sz="2800" spc="50" dirty="0">
                <a:latin typeface="Arial Unicode MS"/>
                <a:cs typeface="Arial Unicode MS"/>
              </a:rPr>
              <a:t> </a:t>
            </a:r>
            <a:r>
              <a:rPr lang="es-AR" sz="2800" spc="-6" dirty="0">
                <a:latin typeface="Arial Unicode MS"/>
                <a:cs typeface="Arial Unicode MS"/>
              </a:rPr>
              <a:t>cargadas. </a:t>
            </a:r>
            <a:r>
              <a:rPr lang="es-AR" sz="2800" spc="-19" dirty="0">
                <a:latin typeface="Arial Unicode MS"/>
                <a:cs typeface="Arial Unicode MS"/>
              </a:rPr>
              <a:t>El</a:t>
            </a:r>
            <a:r>
              <a:rPr lang="es-AR" sz="2800" spc="62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sistema</a:t>
            </a:r>
            <a:r>
              <a:rPr lang="es-AR" sz="2800" spc="6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funciona</a:t>
            </a:r>
            <a:r>
              <a:rPr lang="es-AR" sz="2800" spc="6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para</a:t>
            </a:r>
            <a:r>
              <a:rPr lang="es-AR" sz="2800" spc="6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suministrar</a:t>
            </a:r>
            <a:r>
              <a:rPr lang="es-AR" sz="2800" spc="6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cargas</a:t>
            </a:r>
            <a:r>
              <a:rPr lang="es-AR" sz="2800" spc="6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locales</a:t>
            </a:r>
            <a:r>
              <a:rPr lang="es-AR" sz="2800" spc="62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</a:t>
            </a:r>
            <a:r>
              <a:rPr lang="es-AR" sz="2800" spc="6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inyectar</a:t>
            </a:r>
            <a:r>
              <a:rPr lang="es-AR" sz="2800" spc="6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energía</a:t>
            </a:r>
            <a:r>
              <a:rPr lang="es-AR" sz="2800" spc="6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excedente</a:t>
            </a:r>
            <a:r>
              <a:rPr lang="es-AR" sz="2800" spc="6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a</a:t>
            </a:r>
            <a:r>
              <a:rPr lang="es-AR" sz="2800" spc="66" dirty="0">
                <a:latin typeface="Arial Unicode MS"/>
                <a:cs typeface="Arial Unicode MS"/>
              </a:rPr>
              <a:t> </a:t>
            </a:r>
            <a:r>
              <a:rPr lang="es-AR" sz="2800" spc="-16" dirty="0">
                <a:latin typeface="Arial Unicode MS"/>
                <a:cs typeface="Arial Unicode MS"/>
              </a:rPr>
              <a:t>la</a:t>
            </a:r>
            <a:r>
              <a:rPr lang="es-AR" sz="2800" dirty="0">
                <a:latin typeface="Arial Unicode MS"/>
                <a:cs typeface="Arial Unicode MS"/>
              </a:rPr>
              <a:t> </a:t>
            </a:r>
            <a:r>
              <a:rPr lang="es-AR" sz="2800" spc="-12" dirty="0">
                <a:latin typeface="Arial Unicode MS"/>
                <a:cs typeface="Arial Unicode MS"/>
              </a:rPr>
              <a:t>red.</a:t>
            </a:r>
            <a:endParaRPr lang="es-AR" sz="2800" dirty="0">
              <a:latin typeface="Arial Unicode MS"/>
              <a:cs typeface="Arial Unicode MS"/>
            </a:endParaRPr>
          </a:p>
          <a:p>
            <a:pPr marL="7936" marR="3174" indent="110311" algn="just">
              <a:lnSpc>
                <a:spcPts val="747"/>
              </a:lnSpc>
              <a:spcBef>
                <a:spcPts val="6"/>
              </a:spcBef>
            </a:pPr>
            <a:endParaRPr lang="es-AR" sz="857" dirty="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752165" y="13592433"/>
            <a:ext cx="8233197" cy="438903"/>
          </a:xfrm>
          <a:prstGeom prst="rect">
            <a:avLst/>
          </a:prstGeom>
        </p:spPr>
        <p:txBody>
          <a:bodyPr vert="horz" wrap="square" lIns="0" tIns="7938" rIns="0" bIns="0" rtlCol="0">
            <a:spAutoFit/>
          </a:bodyPr>
          <a:lstStyle/>
          <a:p>
            <a:pPr marL="7936">
              <a:spcBef>
                <a:spcPts val="62"/>
              </a:spcBef>
            </a:pPr>
            <a:r>
              <a:rPr sz="2800" b="1" spc="-19" dirty="0">
                <a:latin typeface="Arial Unicode MS"/>
                <a:cs typeface="Arial Unicode MS"/>
              </a:rPr>
              <a:t>FIGURA</a:t>
            </a:r>
            <a:r>
              <a:rPr sz="2800" b="1" spc="6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4.1</a:t>
            </a:r>
            <a:r>
              <a:rPr sz="2800" b="1" spc="6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Sistema</a:t>
            </a:r>
            <a:r>
              <a:rPr sz="2800" b="1" spc="10" dirty="0">
                <a:latin typeface="Arial Unicode MS"/>
                <a:cs typeface="Arial Unicode MS"/>
              </a:rPr>
              <a:t> </a:t>
            </a:r>
            <a:r>
              <a:rPr sz="2800" b="1" spc="-6" dirty="0">
                <a:latin typeface="Arial Unicode MS"/>
                <a:cs typeface="Arial Unicode MS"/>
              </a:rPr>
              <a:t>fotovoltaico</a:t>
            </a:r>
            <a:r>
              <a:rPr sz="857" spc="-6" dirty="0">
                <a:latin typeface="Arial Unicode MS"/>
                <a:cs typeface="Arial Unicode MS"/>
              </a:rPr>
              <a:t>.</a:t>
            </a:r>
            <a:endParaRPr sz="857" dirty="0">
              <a:latin typeface="Arial Unicode MS"/>
              <a:cs typeface="Arial Unicode MS"/>
            </a:endParaRPr>
          </a:p>
        </p:txBody>
      </p:sp>
      <p:sp>
        <p:nvSpPr>
          <p:cNvPr id="6" name="AutoShape 2" descr="Diagrama de bloques del sistema fotovoltaico. | Download Scientific Diagram"/>
          <p:cNvSpPr>
            <a:spLocks noChangeAspect="1" noChangeArrowheads="1"/>
          </p:cNvSpPr>
          <p:nvPr/>
        </p:nvSpPr>
        <p:spPr bwMode="auto">
          <a:xfrm>
            <a:off x="-3861627" y="-144463"/>
            <a:ext cx="6577118" cy="4322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7" name="AutoShape 4" descr="Diagrama de bloques del sistema fotovoltaico. | Download Scientific Diagram"/>
          <p:cNvSpPr>
            <a:spLocks noChangeAspect="1" noChangeArrowheads="1"/>
          </p:cNvSpPr>
          <p:nvPr/>
        </p:nvSpPr>
        <p:spPr bwMode="auto">
          <a:xfrm>
            <a:off x="-3709227" y="7937"/>
            <a:ext cx="6577118" cy="4322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8" name="AutoShape 6" descr="https://www.researchgate.net/publication/282848240/figure/fig1/AS:613925406138370@1523382631073/Figura-1-Diagrama-de-bloques-del-sistema-fotovoltaico.png"/>
          <p:cNvSpPr>
            <a:spLocks noChangeAspect="1" noChangeArrowheads="1"/>
          </p:cNvSpPr>
          <p:nvPr/>
        </p:nvSpPr>
        <p:spPr bwMode="auto">
          <a:xfrm>
            <a:off x="18074314" y="8947780"/>
            <a:ext cx="3691215" cy="3691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34" name="Picture 10" descr="Diagrama de un sistema fotovoltaico - HelioEsfer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4483" y="7758546"/>
            <a:ext cx="9927060" cy="5833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282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449111" y="0"/>
            <a:ext cx="12523155" cy="15081373"/>
          </a:xfrm>
          <a:prstGeom prst="rect">
            <a:avLst/>
          </a:prstGeom>
        </p:spPr>
        <p:txBody>
          <a:bodyPr vert="horz" wrap="square" lIns="0" tIns="7938" rIns="0" bIns="0" rtlCol="0">
            <a:spAutoFit/>
          </a:bodyPr>
          <a:lstStyle/>
          <a:p>
            <a:pPr>
              <a:spcBef>
                <a:spcPts val="28"/>
              </a:spcBef>
            </a:pPr>
            <a:endParaRPr sz="2800" dirty="0">
              <a:latin typeface="Arial Unicode MS"/>
              <a:cs typeface="Arial Unicode MS"/>
            </a:endParaRPr>
          </a:p>
          <a:p>
            <a:pPr marL="7936" algn="just"/>
            <a:r>
              <a:rPr sz="2800" b="1" dirty="0">
                <a:latin typeface="Arial Unicode MS"/>
                <a:cs typeface="Arial Unicode MS"/>
              </a:rPr>
              <a:t>4.3.3.2</a:t>
            </a:r>
            <a:r>
              <a:rPr sz="2800" b="1" spc="16" dirty="0">
                <a:latin typeface="Arial Unicode MS"/>
                <a:cs typeface="Arial Unicode MS"/>
              </a:rPr>
              <a:t> </a:t>
            </a:r>
            <a:r>
              <a:rPr sz="2800" b="1" dirty="0" err="1">
                <a:latin typeface="Arial Unicode MS"/>
                <a:cs typeface="Arial Unicode MS"/>
              </a:rPr>
              <a:t>Energía</a:t>
            </a:r>
            <a:r>
              <a:rPr sz="2800" b="1" spc="19" dirty="0">
                <a:latin typeface="Arial Unicode MS"/>
                <a:cs typeface="Arial Unicode MS"/>
              </a:rPr>
              <a:t> </a:t>
            </a:r>
            <a:r>
              <a:rPr sz="2800" b="1" spc="-6" dirty="0" err="1">
                <a:latin typeface="Arial Unicode MS"/>
                <a:cs typeface="Arial Unicode MS"/>
              </a:rPr>
              <a:t>eólica</a:t>
            </a:r>
            <a:endParaRPr lang="es-AR" sz="2800" b="1" spc="-6" dirty="0">
              <a:latin typeface="Arial Unicode MS"/>
              <a:cs typeface="Arial Unicode MS"/>
            </a:endParaRPr>
          </a:p>
          <a:p>
            <a:pPr marL="6350" algn="just"/>
            <a:endParaRPr sz="2800" dirty="0">
              <a:latin typeface="Arial Unicode MS"/>
              <a:cs typeface="Arial Unicode MS"/>
            </a:endParaRPr>
          </a:p>
          <a:p>
            <a:pPr marL="6350" marR="83725" algn="just">
              <a:spcBef>
                <a:spcPts val="166"/>
              </a:spcBef>
            </a:pPr>
            <a:r>
              <a:rPr sz="2800" spc="-6" dirty="0">
                <a:latin typeface="Arial Unicode MS"/>
                <a:cs typeface="Arial Unicode MS"/>
              </a:rPr>
              <a:t>Esta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forma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fuente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energía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utiliza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energía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eólica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para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generar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electricidad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spc="-31" dirty="0">
                <a:latin typeface="Arial Unicode MS"/>
                <a:cs typeface="Arial Unicode MS"/>
              </a:rPr>
              <a:t>(</a:t>
            </a:r>
            <a:r>
              <a:rPr sz="2800" dirty="0">
                <a:latin typeface="Arial Unicode MS"/>
                <a:cs typeface="Arial Unicode MS"/>
              </a:rPr>
              <a:t> </a:t>
            </a:r>
            <a:r>
              <a:rPr sz="2800" dirty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sz="2800" spc="60" dirty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sz="2800" spc="-6" dirty="0">
                <a:solidFill>
                  <a:srgbClr val="007FAC"/>
                </a:solidFill>
                <a:latin typeface="Arial Unicode MS"/>
                <a:cs typeface="Arial Unicode MS"/>
              </a:rPr>
              <a:t>4.2</a:t>
            </a:r>
            <a:r>
              <a:rPr sz="2800" spc="-6" dirty="0">
                <a:latin typeface="Arial Unicode MS"/>
                <a:cs typeface="Arial Unicode MS"/>
              </a:rPr>
              <a:t>).</a:t>
            </a:r>
            <a:endParaRPr sz="2800" dirty="0">
              <a:latin typeface="Arial Unicode MS"/>
              <a:cs typeface="Arial Unicode MS"/>
            </a:endParaRPr>
          </a:p>
          <a:p>
            <a:pPr marL="6350" marR="13095" algn="just">
              <a:spcBef>
                <a:spcPts val="47"/>
              </a:spcBef>
            </a:pPr>
            <a:r>
              <a:rPr sz="2800" spc="-19" dirty="0">
                <a:latin typeface="Arial Unicode MS"/>
                <a:cs typeface="Arial Unicode MS"/>
              </a:rPr>
              <a:t>El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generador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utilizado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para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parque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eólico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generador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inducción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spc="-6" dirty="0">
                <a:latin typeface="Arial Unicode MS"/>
                <a:cs typeface="Arial Unicode MS"/>
              </a:rPr>
              <a:t>doble</a:t>
            </a:r>
            <a:r>
              <a:rPr sz="2800" dirty="0">
                <a:latin typeface="Arial Unicode MS"/>
                <a:cs typeface="Arial Unicode MS"/>
              </a:rPr>
              <a:t> alimentación.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spc="-6" dirty="0">
                <a:latin typeface="Arial Unicode MS"/>
                <a:cs typeface="Arial Unicode MS"/>
              </a:rPr>
              <a:t>Este</a:t>
            </a:r>
            <a:r>
              <a:rPr sz="2800" spc="8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tipo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8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generador</a:t>
            </a:r>
            <a:r>
              <a:rPr sz="2800" spc="8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no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puede</a:t>
            </a:r>
            <a:r>
              <a:rPr sz="2800" spc="8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proporcionar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a</a:t>
            </a:r>
            <a:r>
              <a:rPr sz="2800" spc="8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8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red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eléctrica</a:t>
            </a:r>
            <a:r>
              <a:rPr sz="2800" spc="8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voltaje</a:t>
            </a:r>
            <a:r>
              <a:rPr sz="2800" spc="81" dirty="0">
                <a:latin typeface="Arial Unicode MS"/>
                <a:cs typeface="Arial Unicode MS"/>
              </a:rPr>
              <a:t> </a:t>
            </a:r>
            <a:r>
              <a:rPr sz="2800" spc="-31" dirty="0">
                <a:latin typeface="Arial Unicode MS"/>
                <a:cs typeface="Arial Unicode MS"/>
              </a:rPr>
              <a:t>y</a:t>
            </a:r>
            <a:r>
              <a:rPr sz="2800" dirty="0">
                <a:latin typeface="Arial Unicode MS"/>
                <a:cs typeface="Arial Unicode MS"/>
              </a:rPr>
              <a:t> frecuencia</a:t>
            </a:r>
            <a:r>
              <a:rPr sz="2800" spc="4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fijos</a:t>
            </a:r>
            <a:r>
              <a:rPr sz="2800" spc="4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sin</a:t>
            </a:r>
            <a:r>
              <a:rPr sz="2800" spc="4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el</a:t>
            </a:r>
            <a:r>
              <a:rPr sz="2800" spc="4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uso</a:t>
            </a:r>
            <a:r>
              <a:rPr sz="2800" spc="4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4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</a:t>
            </a:r>
            <a:r>
              <a:rPr sz="2800" spc="43" dirty="0">
                <a:latin typeface="Arial Unicode MS"/>
                <a:cs typeface="Arial Unicode MS"/>
              </a:rPr>
              <a:t> </a:t>
            </a:r>
            <a:r>
              <a:rPr sz="2800" spc="-6" dirty="0" err="1">
                <a:latin typeface="Arial Unicode MS"/>
                <a:cs typeface="Arial Unicode MS"/>
              </a:rPr>
              <a:t>controlador</a:t>
            </a:r>
            <a:r>
              <a:rPr sz="2800" spc="-6" dirty="0">
                <a:latin typeface="Arial Unicode MS"/>
                <a:cs typeface="Arial Unicode MS"/>
              </a:rPr>
              <a:t>.</a:t>
            </a:r>
            <a:endParaRPr lang="es-AR" sz="2800" spc="-6" dirty="0">
              <a:latin typeface="Arial Unicode MS"/>
              <a:cs typeface="Arial Unicode MS"/>
            </a:endParaRPr>
          </a:p>
          <a:p>
            <a:pPr marL="6350" marR="13095" algn="just">
              <a:spcBef>
                <a:spcPts val="47"/>
              </a:spcBef>
            </a:pPr>
            <a:endParaRPr lang="es-AR" sz="2800" spc="-6" dirty="0">
              <a:latin typeface="Arial Unicode MS"/>
              <a:cs typeface="Arial Unicode MS"/>
            </a:endParaRPr>
          </a:p>
          <a:p>
            <a:pPr marL="6350" algn="just">
              <a:spcBef>
                <a:spcPts val="62"/>
              </a:spcBef>
            </a:pPr>
            <a:r>
              <a:rPr lang="es-AR" sz="2800" b="1" dirty="0">
                <a:latin typeface="Arial Unicode MS"/>
                <a:cs typeface="Arial Unicode MS"/>
              </a:rPr>
              <a:t>4.3.3.2.1</a:t>
            </a:r>
            <a:r>
              <a:rPr lang="es-AR" sz="2800" b="1" spc="47" dirty="0">
                <a:latin typeface="Arial Unicode MS"/>
                <a:cs typeface="Arial Unicode MS"/>
              </a:rPr>
              <a:t> </a:t>
            </a:r>
            <a:r>
              <a:rPr lang="es-AR" sz="2800" b="1" dirty="0">
                <a:latin typeface="Arial Unicode MS"/>
                <a:cs typeface="Arial Unicode MS"/>
              </a:rPr>
              <a:t>Zonas</a:t>
            </a:r>
            <a:r>
              <a:rPr lang="es-AR" sz="2800" b="1" spc="50" dirty="0">
                <a:latin typeface="Arial Unicode MS"/>
                <a:cs typeface="Arial Unicode MS"/>
              </a:rPr>
              <a:t> </a:t>
            </a:r>
            <a:r>
              <a:rPr lang="es-AR" sz="2800" b="1" dirty="0">
                <a:latin typeface="Arial Unicode MS"/>
                <a:cs typeface="Arial Unicode MS"/>
              </a:rPr>
              <a:t>de</a:t>
            </a:r>
            <a:r>
              <a:rPr lang="es-AR" sz="2800" b="1" spc="50" dirty="0">
                <a:latin typeface="Arial Unicode MS"/>
                <a:cs typeface="Arial Unicode MS"/>
              </a:rPr>
              <a:t> </a:t>
            </a:r>
            <a:r>
              <a:rPr lang="es-AR" sz="2800" b="1" dirty="0">
                <a:latin typeface="Arial Unicode MS"/>
                <a:cs typeface="Arial Unicode MS"/>
              </a:rPr>
              <a:t>protección</a:t>
            </a:r>
            <a:r>
              <a:rPr lang="es-AR" sz="2800" b="1" spc="47" dirty="0">
                <a:latin typeface="Arial Unicode MS"/>
                <a:cs typeface="Arial Unicode MS"/>
              </a:rPr>
              <a:t> </a:t>
            </a:r>
            <a:r>
              <a:rPr lang="es-AR" sz="2800" b="1" dirty="0">
                <a:latin typeface="Arial Unicode MS"/>
                <a:cs typeface="Arial Unicode MS"/>
              </a:rPr>
              <a:t>del</a:t>
            </a:r>
            <a:r>
              <a:rPr lang="es-AR" sz="2800" b="1" spc="50" dirty="0">
                <a:latin typeface="Arial Unicode MS"/>
                <a:cs typeface="Arial Unicode MS"/>
              </a:rPr>
              <a:t> </a:t>
            </a:r>
            <a:r>
              <a:rPr lang="es-AR" sz="2800" b="1" dirty="0">
                <a:latin typeface="Arial Unicode MS"/>
                <a:cs typeface="Arial Unicode MS"/>
              </a:rPr>
              <a:t>sistema</a:t>
            </a:r>
            <a:r>
              <a:rPr lang="es-AR" sz="2800" b="1" spc="50" dirty="0">
                <a:latin typeface="Arial Unicode MS"/>
                <a:cs typeface="Arial Unicode MS"/>
              </a:rPr>
              <a:t> </a:t>
            </a:r>
            <a:r>
              <a:rPr lang="es-AR" sz="2800" b="1" dirty="0">
                <a:latin typeface="Arial Unicode MS"/>
                <a:cs typeface="Arial Unicode MS"/>
              </a:rPr>
              <a:t>de</a:t>
            </a:r>
            <a:r>
              <a:rPr lang="es-AR" sz="2800" b="1" spc="50" dirty="0">
                <a:latin typeface="Arial Unicode MS"/>
                <a:cs typeface="Arial Unicode MS"/>
              </a:rPr>
              <a:t> </a:t>
            </a:r>
            <a:r>
              <a:rPr lang="es-AR" sz="2800" b="1" dirty="0">
                <a:latin typeface="Arial Unicode MS"/>
                <a:cs typeface="Arial Unicode MS"/>
              </a:rPr>
              <a:t>energía</a:t>
            </a:r>
            <a:r>
              <a:rPr lang="es-AR" sz="2800" b="1" spc="47" dirty="0">
                <a:latin typeface="Arial Unicode MS"/>
                <a:cs typeface="Arial Unicode MS"/>
              </a:rPr>
              <a:t> </a:t>
            </a:r>
            <a:r>
              <a:rPr lang="es-AR" sz="2800" b="1" dirty="0">
                <a:latin typeface="Arial Unicode MS"/>
                <a:cs typeface="Arial Unicode MS"/>
              </a:rPr>
              <a:t>de</a:t>
            </a:r>
            <a:r>
              <a:rPr lang="es-AR" sz="2800" b="1" spc="50" dirty="0">
                <a:latin typeface="Arial Unicode MS"/>
                <a:cs typeface="Arial Unicode MS"/>
              </a:rPr>
              <a:t> </a:t>
            </a:r>
            <a:r>
              <a:rPr lang="es-AR" sz="2800" b="1" dirty="0">
                <a:latin typeface="Arial Unicode MS"/>
                <a:cs typeface="Arial Unicode MS"/>
              </a:rPr>
              <a:t>la</a:t>
            </a:r>
            <a:r>
              <a:rPr lang="es-AR" sz="2800" b="1" spc="50" dirty="0">
                <a:latin typeface="Arial Unicode MS"/>
                <a:cs typeface="Arial Unicode MS"/>
              </a:rPr>
              <a:t> </a:t>
            </a:r>
            <a:r>
              <a:rPr lang="es-AR" sz="2800" b="1" dirty="0">
                <a:latin typeface="Arial Unicode MS"/>
                <a:cs typeface="Arial Unicode MS"/>
              </a:rPr>
              <a:t>turbina</a:t>
            </a:r>
            <a:r>
              <a:rPr lang="es-AR" sz="2800" b="1" spc="50" dirty="0">
                <a:latin typeface="Arial Unicode MS"/>
                <a:cs typeface="Arial Unicode MS"/>
              </a:rPr>
              <a:t> </a:t>
            </a:r>
            <a:r>
              <a:rPr lang="es-AR" sz="2800" b="1" spc="-6" dirty="0">
                <a:latin typeface="Arial Unicode MS"/>
                <a:cs typeface="Arial Unicode MS"/>
              </a:rPr>
              <a:t>eólica</a:t>
            </a:r>
            <a:endParaRPr lang="es-AR" sz="2800" b="1" dirty="0">
              <a:latin typeface="Arial Unicode MS"/>
              <a:cs typeface="Arial Unicode MS"/>
            </a:endParaRPr>
          </a:p>
          <a:p>
            <a:pPr marL="6350" marR="23015" algn="just">
              <a:spcBef>
                <a:spcPts val="187"/>
              </a:spcBef>
            </a:pPr>
            <a:r>
              <a:rPr lang="es-AR" sz="2800" dirty="0">
                <a:latin typeface="Arial Unicode MS"/>
                <a:cs typeface="Arial Unicode MS"/>
              </a:rPr>
              <a:t>Como</a:t>
            </a:r>
            <a:r>
              <a:rPr lang="es-AR" sz="2800" spc="37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se</a:t>
            </a:r>
            <a:r>
              <a:rPr lang="es-AR" sz="2800" spc="37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muestra</a:t>
            </a:r>
            <a:r>
              <a:rPr lang="es-AR" sz="2800" spc="37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en</a:t>
            </a:r>
            <a:r>
              <a:rPr lang="es-AR" sz="2800" spc="4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lang="es-AR" sz="2800" spc="37" dirty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>
                <a:solidFill>
                  <a:srgbClr val="007FAC"/>
                </a:solidFill>
                <a:latin typeface="Arial Unicode MS"/>
                <a:cs typeface="Arial Unicode MS"/>
              </a:rPr>
              <a:t>4.2</a:t>
            </a:r>
            <a:r>
              <a:rPr lang="es-AR" sz="2800" spc="37" dirty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hay</a:t>
            </a:r>
            <a:r>
              <a:rPr lang="es-AR" sz="2800" spc="37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dos</a:t>
            </a:r>
            <a:r>
              <a:rPr lang="es-AR" sz="2800" spc="4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zonas</a:t>
            </a:r>
            <a:r>
              <a:rPr lang="es-AR" sz="2800" spc="37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de</a:t>
            </a:r>
            <a:r>
              <a:rPr lang="es-AR" sz="2800" spc="37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protección</a:t>
            </a:r>
            <a:r>
              <a:rPr lang="es-AR" sz="2800" spc="37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para</a:t>
            </a:r>
            <a:r>
              <a:rPr lang="es-AR" sz="2800" spc="4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el</a:t>
            </a:r>
            <a:r>
              <a:rPr lang="es-AR" sz="2800" spc="37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sistema</a:t>
            </a:r>
            <a:r>
              <a:rPr lang="es-AR" sz="2800" spc="37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de</a:t>
            </a:r>
            <a:r>
              <a:rPr lang="es-AR" sz="2800" spc="37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energía</a:t>
            </a:r>
            <a:r>
              <a:rPr lang="es-AR" sz="2800" spc="41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de</a:t>
            </a:r>
            <a:r>
              <a:rPr lang="es-AR" sz="2800" spc="37" dirty="0">
                <a:latin typeface="Arial Unicode MS"/>
                <a:cs typeface="Arial Unicode MS"/>
              </a:rPr>
              <a:t> </a:t>
            </a:r>
            <a:r>
              <a:rPr lang="es-AR" sz="2800" spc="-16" dirty="0">
                <a:latin typeface="Arial Unicode MS"/>
                <a:cs typeface="Arial Unicode MS"/>
              </a:rPr>
              <a:t>la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turbina</a:t>
            </a:r>
            <a:r>
              <a:rPr lang="es-AR" sz="2800" spc="5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eólica.</a:t>
            </a:r>
            <a:r>
              <a:rPr lang="es-AR" sz="2800" spc="5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La</a:t>
            </a:r>
            <a:r>
              <a:rPr lang="es-AR" sz="2800" spc="5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primera</a:t>
            </a:r>
            <a:r>
              <a:rPr lang="es-AR" sz="2800" spc="5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zona</a:t>
            </a:r>
            <a:r>
              <a:rPr lang="es-AR" sz="2800" spc="5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de</a:t>
            </a:r>
            <a:r>
              <a:rPr lang="es-AR" sz="2800" spc="5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protección</a:t>
            </a:r>
            <a:r>
              <a:rPr lang="es-AR" sz="2800" spc="6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es</a:t>
            </a:r>
            <a:r>
              <a:rPr lang="es-AR" sz="2800" spc="5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la</a:t>
            </a:r>
            <a:r>
              <a:rPr lang="es-AR" sz="2800" spc="5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zona</a:t>
            </a:r>
            <a:r>
              <a:rPr lang="es-AR" sz="2800" spc="5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del</a:t>
            </a:r>
            <a:r>
              <a:rPr lang="es-AR" sz="2800" spc="5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generador,</a:t>
            </a:r>
            <a:r>
              <a:rPr lang="es-AR" sz="2800" spc="56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que</a:t>
            </a:r>
            <a:r>
              <a:rPr lang="es-AR" sz="2800" spc="6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incluye</a:t>
            </a:r>
            <a:r>
              <a:rPr lang="es-AR" sz="2800" spc="56" dirty="0">
                <a:latin typeface="Arial Unicode MS"/>
                <a:cs typeface="Arial Unicode MS"/>
              </a:rPr>
              <a:t> </a:t>
            </a:r>
            <a:r>
              <a:rPr lang="es-AR" sz="2800" spc="-16" dirty="0">
                <a:latin typeface="Arial Unicode MS"/>
                <a:cs typeface="Arial Unicode MS"/>
              </a:rPr>
              <a:t>las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siguientes</a:t>
            </a:r>
            <a:r>
              <a:rPr lang="es-AR" sz="2800" spc="107" dirty="0">
                <a:latin typeface="Arial Unicode MS"/>
                <a:cs typeface="Arial Unicode MS"/>
              </a:rPr>
              <a:t> </a:t>
            </a:r>
            <a:r>
              <a:rPr lang="es-AR" sz="2800" spc="-6" dirty="0">
                <a:latin typeface="Arial Unicode MS"/>
                <a:cs typeface="Arial Unicode MS"/>
              </a:rPr>
              <a:t>protecciones:</a:t>
            </a:r>
            <a:endParaRPr lang="es-AR" sz="2800" dirty="0">
              <a:latin typeface="Arial Unicode MS"/>
              <a:cs typeface="Arial Unicode MS"/>
            </a:endParaRPr>
          </a:p>
          <a:p>
            <a:pPr marL="6350" marR="115867" algn="just">
              <a:spcBef>
                <a:spcPts val="369"/>
              </a:spcBef>
              <a:buFont typeface="+mj-lt"/>
              <a:buAutoNum type="arabicPeriod"/>
              <a:tabLst>
                <a:tab pos="64679" algn="l"/>
              </a:tabLst>
            </a:pP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Protección</a:t>
            </a:r>
            <a:r>
              <a:rPr lang="es-AR"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AR"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generador:</a:t>
            </a:r>
            <a:r>
              <a:rPr lang="es-AR"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incluye</a:t>
            </a:r>
            <a:r>
              <a:rPr lang="es-AR"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protección</a:t>
            </a:r>
            <a:r>
              <a:rPr lang="es-AR"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AR"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sub</a:t>
            </a:r>
            <a:r>
              <a:rPr lang="es-AR"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spc="34" dirty="0">
                <a:solidFill>
                  <a:srgbClr val="0070C0"/>
                </a:solidFill>
                <a:latin typeface="Arial Unicode MS"/>
                <a:cs typeface="Arial Unicode MS"/>
              </a:rPr>
              <a:t>/</a:t>
            </a:r>
            <a:r>
              <a:rPr lang="es-AR"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sobre</a:t>
            </a:r>
            <a:r>
              <a:rPr lang="es-AR"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voltaje,</a:t>
            </a:r>
            <a:r>
              <a:rPr lang="es-AR"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protección</a:t>
            </a:r>
            <a:r>
              <a:rPr lang="es-AR"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AR"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sub</a:t>
            </a:r>
            <a:r>
              <a:rPr lang="es-AR"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spc="34" dirty="0">
                <a:solidFill>
                  <a:srgbClr val="0070C0"/>
                </a:solidFill>
                <a:latin typeface="Arial Unicode MS"/>
                <a:cs typeface="Arial Unicode MS"/>
              </a:rPr>
              <a:t>/</a:t>
            </a:r>
            <a:r>
              <a:rPr lang="es-AR"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sobre</a:t>
            </a:r>
            <a:r>
              <a:rPr lang="es-AR" sz="2800" b="1" spc="1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frecuencia</a:t>
            </a:r>
            <a:r>
              <a:rPr lang="es-AR" sz="2800" b="1" spc="6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AR"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detectores</a:t>
            </a:r>
            <a:r>
              <a:rPr lang="es-AR"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AR"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temperatura</a:t>
            </a:r>
            <a:r>
              <a:rPr lang="es-AR"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AR"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resistencia</a:t>
            </a:r>
            <a:r>
              <a:rPr lang="es-AR"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AR"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generador</a:t>
            </a:r>
            <a:r>
              <a:rPr lang="es-AR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.</a:t>
            </a:r>
          </a:p>
          <a:p>
            <a:pPr marL="6350" algn="just">
              <a:spcBef>
                <a:spcPts val="229"/>
              </a:spcBef>
              <a:buFont typeface="+mj-lt"/>
              <a:buAutoNum type="arabicPeriod"/>
              <a:tabLst>
                <a:tab pos="69043" algn="l"/>
              </a:tabLst>
            </a:pP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Protección</a:t>
            </a:r>
            <a:r>
              <a:rPr lang="es-AR" sz="2800" b="1" spc="9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AR" sz="2800" b="1" spc="9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transformador</a:t>
            </a:r>
            <a:r>
              <a:rPr lang="es-AR" sz="2800" b="1" spc="9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elevador</a:t>
            </a:r>
            <a:r>
              <a:rPr lang="es-AR" sz="2800" b="1" spc="9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AR" sz="2800" b="1" spc="9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generador:</a:t>
            </a:r>
            <a:r>
              <a:rPr lang="es-AR" sz="2800" b="1" spc="9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incluye</a:t>
            </a:r>
            <a:r>
              <a:rPr lang="es-AR" sz="2800" b="1" spc="9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los</a:t>
            </a:r>
            <a:r>
              <a:rPr lang="es-AR" sz="2800" b="1" spc="9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fusibles</a:t>
            </a:r>
            <a:r>
              <a:rPr lang="es-AR" sz="2800" b="1" spc="9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primarios.</a:t>
            </a:r>
            <a:endParaRPr lang="es-AR"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6350" algn="just">
              <a:spcBef>
                <a:spcPts val="191"/>
              </a:spcBef>
              <a:buFont typeface="+mj-lt"/>
              <a:buAutoNum type="arabicPeriod"/>
              <a:tabLst>
                <a:tab pos="73409" algn="l"/>
              </a:tabLst>
            </a:pP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Protección</a:t>
            </a:r>
            <a:r>
              <a:rPr lang="es-AR" sz="2800" b="1" spc="9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AR" sz="2800" b="1" spc="9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interruptor</a:t>
            </a:r>
            <a:r>
              <a:rPr lang="es-AR" sz="2800" b="1" spc="9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spc="-19" dirty="0">
                <a:solidFill>
                  <a:srgbClr val="0070C0"/>
                </a:solidFill>
                <a:latin typeface="Arial Unicode MS"/>
                <a:cs typeface="Arial Unicode MS"/>
              </a:rPr>
              <a:t>(CB):</a:t>
            </a:r>
            <a:r>
              <a:rPr lang="es-AR" sz="2800" b="1" spc="9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incluye</a:t>
            </a:r>
            <a:r>
              <a:rPr lang="es-AR" sz="2800" b="1" spc="9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protección</a:t>
            </a:r>
            <a:r>
              <a:rPr lang="es-AR" sz="2800" b="1" spc="9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contra</a:t>
            </a:r>
            <a:r>
              <a:rPr lang="es-AR" sz="2800" b="1" spc="9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spc="-6" dirty="0" err="1">
                <a:solidFill>
                  <a:srgbClr val="0070C0"/>
                </a:solidFill>
                <a:latin typeface="Arial Unicode MS"/>
                <a:cs typeface="Arial Unicode MS"/>
              </a:rPr>
              <a:t>sobrecorriente</a:t>
            </a:r>
            <a:r>
              <a:rPr lang="es-AR"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.</a:t>
            </a:r>
            <a:endParaRPr lang="es-AR"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6350" marR="5555" algn="just">
              <a:spcBef>
                <a:spcPts val="379"/>
              </a:spcBef>
            </a:pPr>
            <a:r>
              <a:rPr lang="es-AR" sz="2800" dirty="0">
                <a:latin typeface="Arial Unicode MS"/>
                <a:cs typeface="Arial Unicode MS"/>
              </a:rPr>
              <a:t>La</a:t>
            </a:r>
            <a:r>
              <a:rPr lang="es-AR" sz="2800" spc="5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segunda</a:t>
            </a:r>
            <a:r>
              <a:rPr lang="es-AR" sz="2800" spc="5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zona</a:t>
            </a:r>
            <a:r>
              <a:rPr lang="es-AR" sz="2800" spc="5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de</a:t>
            </a:r>
            <a:r>
              <a:rPr lang="es-AR" sz="2800" spc="5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protección</a:t>
            </a:r>
            <a:r>
              <a:rPr lang="es-AR" sz="2800" spc="5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es</a:t>
            </a:r>
            <a:r>
              <a:rPr lang="es-AR" sz="2800" spc="5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la</a:t>
            </a:r>
            <a:r>
              <a:rPr lang="es-AR" sz="2800" spc="5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zona</a:t>
            </a:r>
            <a:r>
              <a:rPr lang="es-AR" sz="2800" spc="5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de</a:t>
            </a:r>
            <a:r>
              <a:rPr lang="es-AR" sz="2800" spc="5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alimentación</a:t>
            </a:r>
            <a:r>
              <a:rPr lang="es-AR" sz="2800" spc="5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del</a:t>
            </a:r>
            <a:r>
              <a:rPr lang="es-AR" sz="2800" spc="5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colector</a:t>
            </a:r>
            <a:r>
              <a:rPr lang="es-AR" sz="2800" spc="5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</a:t>
            </a:r>
            <a:r>
              <a:rPr lang="es-AR" sz="2800" spc="50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incluye</a:t>
            </a:r>
            <a:r>
              <a:rPr lang="es-AR" sz="2800" spc="50" dirty="0">
                <a:latin typeface="Arial Unicode MS"/>
                <a:cs typeface="Arial Unicode MS"/>
              </a:rPr>
              <a:t> </a:t>
            </a:r>
            <a:r>
              <a:rPr lang="es-AR" sz="2800" spc="-16" dirty="0">
                <a:latin typeface="Arial Unicode MS"/>
                <a:cs typeface="Arial Unicode MS"/>
              </a:rPr>
              <a:t>las</a:t>
            </a:r>
            <a:r>
              <a:rPr lang="es-AR" sz="2800" dirty="0">
                <a:latin typeface="Arial Unicode MS"/>
                <a:cs typeface="Arial Unicode MS"/>
              </a:rPr>
              <a:t> siguientes</a:t>
            </a:r>
            <a:r>
              <a:rPr lang="es-AR" sz="2800" spc="116" dirty="0">
                <a:latin typeface="Arial Unicode MS"/>
                <a:cs typeface="Arial Unicode MS"/>
              </a:rPr>
              <a:t> </a:t>
            </a:r>
            <a:r>
              <a:rPr lang="es-AR" sz="2800" spc="-6" dirty="0">
                <a:latin typeface="Arial Unicode MS"/>
                <a:cs typeface="Arial Unicode MS"/>
              </a:rPr>
              <a:t>protecciones:</a:t>
            </a:r>
            <a:endParaRPr lang="es-AR" sz="2800" dirty="0">
              <a:latin typeface="Arial Unicode MS"/>
              <a:cs typeface="Arial Unicode MS"/>
            </a:endParaRPr>
          </a:p>
          <a:p>
            <a:pPr marL="6350" algn="just">
              <a:spcBef>
                <a:spcPts val="47"/>
              </a:spcBef>
            </a:pPr>
            <a:endParaRPr lang="es-AR" sz="2800" dirty="0">
              <a:latin typeface="Arial Unicode MS"/>
              <a:cs typeface="Arial Unicode MS"/>
            </a:endParaRPr>
          </a:p>
          <a:p>
            <a:pPr marL="6350" algn="just">
              <a:buFont typeface="+mj-lt"/>
              <a:buAutoNum type="arabicPeriod"/>
              <a:tabLst>
                <a:tab pos="69043" algn="l"/>
              </a:tabLst>
            </a:pP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Protección</a:t>
            </a:r>
            <a:r>
              <a:rPr lang="es-AR" sz="2800" b="1" spc="11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alimentador</a:t>
            </a:r>
            <a:r>
              <a:rPr lang="es-AR" sz="2800" b="1" spc="12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colector:</a:t>
            </a:r>
            <a:r>
              <a:rPr lang="es-AR" sz="2800" b="1" spc="12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incluye</a:t>
            </a:r>
            <a:r>
              <a:rPr lang="es-AR" sz="2800" b="1" spc="12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protección</a:t>
            </a:r>
            <a:r>
              <a:rPr lang="es-AR" sz="2800" b="1" spc="12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contra</a:t>
            </a:r>
            <a:r>
              <a:rPr lang="es-AR" sz="2800" b="1" spc="11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spc="-6" dirty="0" err="1">
                <a:solidFill>
                  <a:srgbClr val="0070C0"/>
                </a:solidFill>
                <a:latin typeface="Arial Unicode MS"/>
                <a:cs typeface="Arial Unicode MS"/>
              </a:rPr>
              <a:t>sobrecorriente</a:t>
            </a:r>
            <a:r>
              <a:rPr lang="es-AR"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.</a:t>
            </a:r>
            <a:endParaRPr lang="es-AR"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6350" marR="3174" algn="just">
              <a:spcBef>
                <a:spcPts val="10"/>
              </a:spcBef>
              <a:buFont typeface="+mj-lt"/>
              <a:buAutoNum type="arabicPeriod"/>
              <a:tabLst>
                <a:tab pos="73409" algn="l"/>
              </a:tabLst>
            </a:pP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Protecciones</a:t>
            </a:r>
            <a:r>
              <a:rPr lang="es-AR" sz="2800" b="1" spc="10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colector</a:t>
            </a:r>
            <a:r>
              <a:rPr lang="es-AR" sz="2800" b="1" spc="10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err="1">
                <a:solidFill>
                  <a:srgbClr val="0070C0"/>
                </a:solidFill>
                <a:latin typeface="Arial Unicode MS"/>
                <a:cs typeface="Arial Unicode MS"/>
              </a:rPr>
              <a:t>colector</a:t>
            </a:r>
            <a:r>
              <a:rPr lang="es-AR" sz="2800" b="1" spc="10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AR" sz="2800" b="1" spc="10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transformador</a:t>
            </a:r>
            <a:r>
              <a:rPr lang="es-AR" sz="2800" b="1" spc="10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elevador</a:t>
            </a:r>
            <a:r>
              <a:rPr lang="es-AR" sz="2800" b="1" spc="10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principal:</a:t>
            </a:r>
            <a:r>
              <a:rPr lang="es-AR" sz="2800" b="1" spc="10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esta</a:t>
            </a:r>
            <a:r>
              <a:rPr lang="es-AR" sz="2800" b="1" spc="10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protección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 cuenta</a:t>
            </a:r>
            <a:r>
              <a:rPr lang="es-AR" sz="2800" b="1" spc="8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con</a:t>
            </a:r>
            <a:r>
              <a:rPr lang="es-AR" sz="2800" b="1" spc="9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relé</a:t>
            </a:r>
            <a:r>
              <a:rPr lang="es-AR" sz="2800" b="1" spc="9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numérico</a:t>
            </a:r>
            <a:r>
              <a:rPr lang="es-AR" sz="2800" b="1" spc="9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con</a:t>
            </a:r>
            <a:r>
              <a:rPr lang="es-AR" sz="2800" b="1" spc="9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relé</a:t>
            </a:r>
            <a:r>
              <a:rPr lang="es-AR" sz="2800" b="1" spc="9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diferencial</a:t>
            </a:r>
            <a:r>
              <a:rPr lang="es-AR" sz="2800" b="1" spc="9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AR" sz="2800" b="1" spc="9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transformador,</a:t>
            </a:r>
            <a:r>
              <a:rPr lang="es-AR" sz="2800" b="1" spc="9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relé</a:t>
            </a:r>
            <a:r>
              <a:rPr lang="es-AR" sz="2800" b="1" spc="9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spc="-16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err="1">
                <a:solidFill>
                  <a:srgbClr val="0070C0"/>
                </a:solidFill>
                <a:latin typeface="Arial Unicode MS"/>
                <a:cs typeface="Arial Unicode MS"/>
              </a:rPr>
              <a:t>sobrecorriente</a:t>
            </a:r>
            <a:r>
              <a:rPr lang="es-AR" sz="2800" b="1" spc="8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AR" sz="2800" b="1" spc="9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respaldo</a:t>
            </a:r>
            <a:r>
              <a:rPr lang="es-AR" sz="2800" b="1" spc="9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AR" sz="2800" b="1" spc="8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protección</a:t>
            </a:r>
            <a:r>
              <a:rPr lang="es-AR" sz="2800" b="1" spc="9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diferencial</a:t>
            </a:r>
            <a:r>
              <a:rPr lang="es-AR" sz="2800" b="1" spc="9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AR" sz="2800" b="1" spc="8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colector</a:t>
            </a:r>
            <a:r>
              <a:rPr lang="es-AR" sz="2800" b="1" spc="9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err="1">
                <a:solidFill>
                  <a:srgbClr val="0070C0"/>
                </a:solidFill>
                <a:latin typeface="Arial Unicode MS"/>
                <a:cs typeface="Arial Unicode MS"/>
              </a:rPr>
              <a:t>colector</a:t>
            </a:r>
            <a:r>
              <a:rPr lang="es-AR" sz="2800" b="1" spc="9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con</a:t>
            </a:r>
            <a:r>
              <a:rPr lang="es-AR" sz="2800" b="1" spc="8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relé</a:t>
            </a:r>
            <a:r>
              <a:rPr lang="es-AR" sz="2800" b="1" spc="9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spc="-16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 falla</a:t>
            </a:r>
            <a:r>
              <a:rPr lang="es-AR" sz="2800" b="1" spc="3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AR" sz="2800" b="1" spc="3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interruptor.</a:t>
            </a:r>
            <a:endParaRPr lang="es-AR"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6350" marR="67457" algn="just">
              <a:spcBef>
                <a:spcPts val="397"/>
              </a:spcBef>
            </a:pPr>
            <a:r>
              <a:rPr lang="es-AR" sz="2800" dirty="0">
                <a:latin typeface="Arial Unicode MS"/>
                <a:cs typeface="Arial Unicode MS"/>
              </a:rPr>
              <a:t>Por</a:t>
            </a:r>
            <a:r>
              <a:rPr lang="es-AR" sz="2800" spc="75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último,</a:t>
            </a:r>
            <a:r>
              <a:rPr lang="es-AR" sz="2800" spc="79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también</a:t>
            </a:r>
            <a:r>
              <a:rPr lang="es-AR" sz="2800" spc="79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necesitamos</a:t>
            </a:r>
            <a:r>
              <a:rPr lang="es-AR" sz="2800" spc="79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protección</a:t>
            </a:r>
            <a:r>
              <a:rPr lang="es-AR" sz="2800" spc="79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de</a:t>
            </a:r>
            <a:r>
              <a:rPr lang="es-AR" sz="2800" spc="75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la</a:t>
            </a:r>
            <a:r>
              <a:rPr lang="es-AR" sz="2800" spc="79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zona</a:t>
            </a:r>
            <a:r>
              <a:rPr lang="es-AR" sz="2800" spc="79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de</a:t>
            </a:r>
            <a:r>
              <a:rPr lang="es-AR" sz="2800" spc="79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la</a:t>
            </a:r>
            <a:r>
              <a:rPr lang="es-AR" sz="2800" spc="79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red.</a:t>
            </a:r>
            <a:r>
              <a:rPr lang="es-AR" sz="2800" spc="75" dirty="0">
                <a:latin typeface="Arial Unicode MS"/>
                <a:cs typeface="Arial Unicode MS"/>
              </a:rPr>
              <a:t> </a:t>
            </a:r>
            <a:r>
              <a:rPr lang="es-AR" sz="2800" spc="-16" dirty="0">
                <a:latin typeface="Arial Unicode MS"/>
                <a:cs typeface="Arial Unicode MS"/>
              </a:rPr>
              <a:t>El </a:t>
            </a:r>
            <a:r>
              <a:rPr lang="es-AR" sz="2800" dirty="0">
                <a:latin typeface="Arial Unicode MS"/>
                <a:cs typeface="Arial Unicode MS"/>
              </a:rPr>
              <a:t>nivel</a:t>
            </a:r>
            <a:r>
              <a:rPr lang="es-AR" sz="2800" spc="43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de</a:t>
            </a:r>
            <a:r>
              <a:rPr lang="es-AR" sz="2800" spc="47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protección</a:t>
            </a:r>
            <a:r>
              <a:rPr lang="es-AR" sz="2800" spc="47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de</a:t>
            </a:r>
            <a:r>
              <a:rPr lang="es-AR" sz="2800" spc="47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esta</a:t>
            </a:r>
            <a:r>
              <a:rPr lang="es-AR" sz="2800" spc="47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zona</a:t>
            </a:r>
            <a:r>
              <a:rPr lang="es-AR" sz="2800" spc="47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depende</a:t>
            </a:r>
            <a:r>
              <a:rPr lang="es-AR" sz="2800" spc="47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de</a:t>
            </a:r>
            <a:r>
              <a:rPr lang="es-AR" sz="2800" spc="47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si</a:t>
            </a:r>
            <a:r>
              <a:rPr lang="es-AR" sz="2800" spc="47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la</a:t>
            </a:r>
            <a:r>
              <a:rPr lang="es-AR" sz="2800" spc="47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conexión</a:t>
            </a:r>
            <a:r>
              <a:rPr lang="es-AR" sz="2800" spc="47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es</a:t>
            </a:r>
            <a:r>
              <a:rPr lang="es-AR" sz="2800" spc="47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de</a:t>
            </a:r>
            <a:r>
              <a:rPr lang="es-AR" sz="2800" spc="47" dirty="0">
                <a:latin typeface="Arial Unicode MS"/>
                <a:cs typeface="Arial Unicode MS"/>
              </a:rPr>
              <a:t> </a:t>
            </a:r>
            <a:r>
              <a:rPr lang="es-AR" sz="2800" dirty="0">
                <a:latin typeface="Arial Unicode MS"/>
                <a:cs typeface="Arial Unicode MS"/>
              </a:rPr>
              <a:t>alta</a:t>
            </a:r>
            <a:r>
              <a:rPr lang="es-AR" sz="2800" spc="47" dirty="0">
                <a:latin typeface="Arial Unicode MS"/>
                <a:cs typeface="Arial Unicode MS"/>
              </a:rPr>
              <a:t> </a:t>
            </a:r>
            <a:r>
              <a:rPr lang="es-AR" sz="2800" spc="-31" dirty="0">
                <a:latin typeface="Arial Unicode MS"/>
                <a:cs typeface="Arial Unicode MS"/>
              </a:rPr>
              <a:t>o</a:t>
            </a:r>
            <a:r>
              <a:rPr lang="es-AR" sz="2800" dirty="0">
                <a:latin typeface="Arial Unicode MS"/>
                <a:cs typeface="Arial Unicode MS"/>
              </a:rPr>
              <a:t> media</a:t>
            </a:r>
            <a:r>
              <a:rPr lang="es-AR" sz="2800" spc="94" dirty="0">
                <a:latin typeface="Arial Unicode MS"/>
                <a:cs typeface="Arial Unicode MS"/>
              </a:rPr>
              <a:t> </a:t>
            </a:r>
            <a:r>
              <a:rPr lang="es-AR" sz="2800" spc="-6" dirty="0">
                <a:latin typeface="Arial Unicode MS"/>
                <a:cs typeface="Arial Unicode MS"/>
              </a:rPr>
              <a:t>tensión.</a:t>
            </a:r>
            <a:endParaRPr lang="es-AR" sz="2800" dirty="0">
              <a:latin typeface="Arial Unicode MS"/>
              <a:cs typeface="Arial Unicode MS"/>
            </a:endParaRPr>
          </a:p>
          <a:p>
            <a:pPr marL="64679" marR="115867" indent="-64679" algn="just">
              <a:spcBef>
                <a:spcPts val="369"/>
              </a:spcBef>
              <a:buAutoNum type="arabicPeriod"/>
              <a:tabLst>
                <a:tab pos="64679" algn="l"/>
              </a:tabLst>
            </a:pPr>
            <a:endParaRPr lang="es-AR" sz="2800" dirty="0">
              <a:latin typeface="Arial Unicode MS"/>
              <a:cs typeface="Arial Unicode MS"/>
            </a:endParaRPr>
          </a:p>
          <a:p>
            <a:pPr marL="7936" marR="13095" indent="110311" algn="just">
              <a:lnSpc>
                <a:spcPts val="750"/>
              </a:lnSpc>
              <a:spcBef>
                <a:spcPts val="47"/>
              </a:spcBef>
            </a:pPr>
            <a:endParaRPr sz="469" dirty="0">
              <a:latin typeface="Arial Unicode MS"/>
              <a:cs typeface="Arial Unicode MS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5077599" y="11122209"/>
            <a:ext cx="80330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936">
              <a:spcBef>
                <a:spcPts val="62"/>
              </a:spcBef>
            </a:pPr>
            <a:r>
              <a:rPr lang="es-AR" sz="2800" b="1" spc="-16" dirty="0">
                <a:latin typeface="Arial Unicode MS"/>
                <a:cs typeface="Arial Unicode MS"/>
              </a:rPr>
              <a:t>FIGURA</a:t>
            </a:r>
            <a:r>
              <a:rPr lang="es-AR" sz="2800" b="1" spc="34" dirty="0">
                <a:latin typeface="Arial Unicode MS"/>
                <a:cs typeface="Arial Unicode MS"/>
              </a:rPr>
              <a:t> </a:t>
            </a:r>
            <a:r>
              <a:rPr lang="es-AR" sz="2800" b="1" dirty="0">
                <a:latin typeface="Arial Unicode MS"/>
                <a:cs typeface="Arial Unicode MS"/>
              </a:rPr>
              <a:t>4.2</a:t>
            </a:r>
            <a:r>
              <a:rPr lang="es-AR" sz="2800" b="1" spc="34" dirty="0">
                <a:latin typeface="Arial Unicode MS"/>
                <a:cs typeface="Arial Unicode MS"/>
              </a:rPr>
              <a:t> </a:t>
            </a:r>
            <a:r>
              <a:rPr lang="es-AR" sz="2800" b="1" dirty="0">
                <a:latin typeface="Arial Unicode MS"/>
                <a:cs typeface="Arial Unicode MS"/>
              </a:rPr>
              <a:t>Construcción</a:t>
            </a:r>
            <a:r>
              <a:rPr lang="es-AR" sz="2800" b="1" spc="37" dirty="0">
                <a:latin typeface="Arial Unicode MS"/>
                <a:cs typeface="Arial Unicode MS"/>
              </a:rPr>
              <a:t> </a:t>
            </a:r>
            <a:r>
              <a:rPr lang="es-AR" sz="2800" b="1" dirty="0">
                <a:latin typeface="Arial Unicode MS"/>
                <a:cs typeface="Arial Unicode MS"/>
              </a:rPr>
              <a:t>de</a:t>
            </a:r>
            <a:r>
              <a:rPr lang="es-AR" sz="2800" b="1" spc="34" dirty="0">
                <a:latin typeface="Arial Unicode MS"/>
                <a:cs typeface="Arial Unicode MS"/>
              </a:rPr>
              <a:t> </a:t>
            </a:r>
            <a:r>
              <a:rPr lang="es-AR" sz="2800" b="1" dirty="0">
                <a:latin typeface="Arial Unicode MS"/>
                <a:cs typeface="Arial Unicode MS"/>
              </a:rPr>
              <a:t>parques</a:t>
            </a:r>
            <a:r>
              <a:rPr lang="es-AR" sz="2800" b="1" spc="37" dirty="0">
                <a:latin typeface="Arial Unicode MS"/>
                <a:cs typeface="Arial Unicode MS"/>
              </a:rPr>
              <a:t> </a:t>
            </a:r>
            <a:r>
              <a:rPr lang="es-AR" sz="2800" b="1" spc="-6" dirty="0">
                <a:latin typeface="Arial Unicode MS"/>
                <a:cs typeface="Arial Unicode MS"/>
              </a:rPr>
              <a:t>eólicos.</a:t>
            </a:r>
            <a:endParaRPr lang="es-AR" sz="2800" b="1" dirty="0">
              <a:latin typeface="Arial Unicode MS"/>
              <a:cs typeface="Arial Unicode MS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34736" y="3020291"/>
            <a:ext cx="11718758" cy="8101918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2972266" y="2733063"/>
            <a:ext cx="1408752" cy="6373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589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32841" y="759589"/>
            <a:ext cx="24344717" cy="10671063"/>
          </a:xfrm>
          <a:prstGeom prst="rect">
            <a:avLst/>
          </a:prstGeom>
        </p:spPr>
        <p:txBody>
          <a:bodyPr vert="horz" wrap="square" lIns="0" tIns="7938" rIns="0" bIns="0" rtlCol="0">
            <a:spAutoFit/>
          </a:bodyPr>
          <a:lstStyle/>
          <a:p>
            <a:pPr algn="just">
              <a:spcBef>
                <a:spcPts val="34"/>
              </a:spcBef>
            </a:pPr>
            <a:endParaRPr sz="2800" dirty="0">
              <a:latin typeface="Arial Unicode MS"/>
              <a:cs typeface="Arial Unicode MS"/>
            </a:endParaRPr>
          </a:p>
          <a:p>
            <a:pPr marL="7936" algn="just"/>
            <a:r>
              <a:rPr sz="2800" b="1" dirty="0">
                <a:latin typeface="Arial Unicode MS"/>
                <a:cs typeface="Arial Unicode MS"/>
              </a:rPr>
              <a:t>4.3.3.3</a:t>
            </a:r>
            <a:r>
              <a:rPr sz="2800" b="1" spc="19" dirty="0">
                <a:latin typeface="Arial Unicode MS"/>
                <a:cs typeface="Arial Unicode MS"/>
              </a:rPr>
              <a:t> </a:t>
            </a:r>
            <a:r>
              <a:rPr sz="2800" b="1" dirty="0" err="1">
                <a:latin typeface="Arial Unicode MS"/>
                <a:cs typeface="Arial Unicode MS"/>
              </a:rPr>
              <a:t>Energía</a:t>
            </a:r>
            <a:r>
              <a:rPr sz="2800" b="1" spc="19" dirty="0">
                <a:latin typeface="Arial Unicode MS"/>
                <a:cs typeface="Arial Unicode MS"/>
              </a:rPr>
              <a:t> </a:t>
            </a:r>
            <a:r>
              <a:rPr sz="2800" b="1" spc="-6" dirty="0" err="1" smtClean="0">
                <a:latin typeface="Arial Unicode MS"/>
                <a:cs typeface="Arial Unicode MS"/>
              </a:rPr>
              <a:t>geotérmica</a:t>
            </a:r>
            <a:endParaRPr lang="es-ES" sz="2800" b="1" spc="-6" dirty="0" smtClean="0">
              <a:latin typeface="Arial Unicode MS"/>
              <a:cs typeface="Arial Unicode MS"/>
            </a:endParaRPr>
          </a:p>
          <a:p>
            <a:pPr marL="7936" algn="just"/>
            <a:endParaRPr sz="2800" dirty="0">
              <a:latin typeface="Arial Unicode MS"/>
              <a:cs typeface="Arial Unicode MS"/>
            </a:endParaRPr>
          </a:p>
          <a:p>
            <a:pPr marL="7936" marR="180943" algn="just">
              <a:spcBef>
                <a:spcPts val="175"/>
              </a:spcBef>
            </a:pP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8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energía</a:t>
            </a:r>
            <a:r>
              <a:rPr sz="2800" spc="88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geotérmica</a:t>
            </a:r>
            <a:r>
              <a:rPr sz="2800" spc="8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utiliza</a:t>
            </a:r>
            <a:r>
              <a:rPr sz="2800" spc="88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el</a:t>
            </a:r>
            <a:r>
              <a:rPr sz="2800" spc="8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calor</a:t>
            </a:r>
            <a:r>
              <a:rPr sz="2800" spc="88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enterrado</a:t>
            </a:r>
            <a:r>
              <a:rPr sz="2800" spc="8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dentro</a:t>
            </a:r>
            <a:r>
              <a:rPr sz="2800" spc="88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8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88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tierra</a:t>
            </a:r>
            <a:r>
              <a:rPr sz="2800" spc="88" dirty="0">
                <a:latin typeface="Arial Unicode MS"/>
                <a:cs typeface="Arial Unicode MS"/>
              </a:rPr>
              <a:t> </a:t>
            </a:r>
            <a:r>
              <a:rPr sz="2800" spc="-12" dirty="0">
                <a:latin typeface="Arial Unicode MS"/>
                <a:cs typeface="Arial Unicode MS"/>
              </a:rPr>
              <a:t>para </a:t>
            </a:r>
            <a:r>
              <a:rPr sz="2800" dirty="0">
                <a:latin typeface="Arial Unicode MS"/>
                <a:cs typeface="Arial Unicode MS"/>
              </a:rPr>
              <a:t>calentar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spc="-6" dirty="0">
                <a:latin typeface="Arial Unicode MS"/>
                <a:cs typeface="Arial Unicode MS"/>
              </a:rPr>
              <a:t>casas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y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producir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spc="-6" dirty="0">
                <a:latin typeface="Arial Unicode MS"/>
                <a:cs typeface="Arial Unicode MS"/>
              </a:rPr>
              <a:t>electricidad.</a:t>
            </a:r>
            <a:endParaRPr sz="2800" dirty="0">
              <a:latin typeface="Arial Unicode MS"/>
              <a:cs typeface="Arial Unicode MS"/>
            </a:endParaRPr>
          </a:p>
          <a:p>
            <a:pPr marL="7936" marR="4365" indent="110311" algn="just">
              <a:spcBef>
                <a:spcPts val="41"/>
              </a:spcBef>
            </a:pPr>
            <a:r>
              <a:rPr sz="2800" spc="-6" dirty="0">
                <a:latin typeface="Arial Unicode MS"/>
                <a:cs typeface="Arial Unicode MS"/>
              </a:rPr>
              <a:t>Este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tipo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energía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se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usa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predominantemente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para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áreas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que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se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sabe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que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spc="-6" dirty="0">
                <a:latin typeface="Arial Unicode MS"/>
                <a:cs typeface="Arial Unicode MS"/>
              </a:rPr>
              <a:t>tienen</a:t>
            </a:r>
            <a:r>
              <a:rPr sz="2800" dirty="0">
                <a:latin typeface="Arial Unicode MS"/>
                <a:cs typeface="Arial Unicode MS"/>
              </a:rPr>
              <a:t> terremotos,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volcanes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y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aguas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termales.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spc="-19" dirty="0">
                <a:latin typeface="Arial Unicode MS"/>
                <a:cs typeface="Arial Unicode MS"/>
              </a:rPr>
              <a:t>El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vapor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producido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por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las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geotermas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se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spc="-6" dirty="0">
                <a:latin typeface="Arial Unicode MS"/>
                <a:cs typeface="Arial Unicode MS"/>
              </a:rPr>
              <a:t>utiliza</a:t>
            </a:r>
            <a:r>
              <a:rPr sz="2800" dirty="0">
                <a:latin typeface="Arial Unicode MS"/>
                <a:cs typeface="Arial Unicode MS"/>
              </a:rPr>
              <a:t> para</a:t>
            </a:r>
            <a:r>
              <a:rPr sz="2800" spc="9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hacer</a:t>
            </a:r>
            <a:r>
              <a:rPr sz="2800" spc="10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girar</a:t>
            </a:r>
            <a:r>
              <a:rPr sz="2800" spc="10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turbinas</a:t>
            </a:r>
            <a:r>
              <a:rPr sz="2800" spc="10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para</a:t>
            </a:r>
            <a:r>
              <a:rPr sz="2800" spc="10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producir</a:t>
            </a:r>
            <a:r>
              <a:rPr sz="2800" spc="100" dirty="0">
                <a:latin typeface="Arial Unicode MS"/>
                <a:cs typeface="Arial Unicode MS"/>
              </a:rPr>
              <a:t> </a:t>
            </a:r>
            <a:r>
              <a:rPr sz="2800" spc="-6" dirty="0" err="1">
                <a:latin typeface="Arial Unicode MS"/>
                <a:cs typeface="Arial Unicode MS"/>
              </a:rPr>
              <a:t>electricidad</a:t>
            </a:r>
            <a:r>
              <a:rPr sz="2800" spc="-6" dirty="0" smtClean="0">
                <a:latin typeface="Arial Unicode MS"/>
                <a:cs typeface="Arial Unicode MS"/>
              </a:rPr>
              <a:t>.</a:t>
            </a:r>
            <a:endParaRPr lang="es-ES" sz="2800" spc="-6" dirty="0" smtClean="0">
              <a:latin typeface="Arial Unicode MS"/>
              <a:cs typeface="Arial Unicode MS"/>
            </a:endParaRPr>
          </a:p>
          <a:p>
            <a:pPr marL="7936" marR="4365" indent="110311" algn="just">
              <a:spcBef>
                <a:spcPts val="41"/>
              </a:spcBef>
            </a:pPr>
            <a:endParaRPr lang="es-ES" sz="2800" spc="-6" dirty="0" smtClean="0">
              <a:latin typeface="Arial Unicode MS"/>
              <a:cs typeface="Arial Unicode MS"/>
            </a:endParaRPr>
          </a:p>
          <a:p>
            <a:pPr marL="7936" algn="just">
              <a:spcBef>
                <a:spcPts val="62"/>
              </a:spcBef>
            </a:pPr>
            <a:r>
              <a:rPr lang="es-ES" sz="2800" b="1" dirty="0">
                <a:latin typeface="Arial Unicode MS"/>
                <a:cs typeface="Arial Unicode MS"/>
              </a:rPr>
              <a:t>4.3.3.4</a:t>
            </a:r>
            <a:r>
              <a:rPr lang="es-ES" sz="2800" b="1" spc="12" dirty="0">
                <a:latin typeface="Arial Unicode MS"/>
                <a:cs typeface="Arial Unicode MS"/>
              </a:rPr>
              <a:t> </a:t>
            </a:r>
            <a:r>
              <a:rPr lang="es-ES" sz="2800" b="1" dirty="0">
                <a:latin typeface="Arial Unicode MS"/>
                <a:cs typeface="Arial Unicode MS"/>
              </a:rPr>
              <a:t>Energía</a:t>
            </a:r>
            <a:r>
              <a:rPr lang="es-ES" sz="2800" b="1" spc="16" dirty="0">
                <a:latin typeface="Arial Unicode MS"/>
                <a:cs typeface="Arial Unicode MS"/>
              </a:rPr>
              <a:t> </a:t>
            </a:r>
            <a:r>
              <a:rPr lang="es-ES" sz="2800" b="1" dirty="0">
                <a:latin typeface="Arial Unicode MS"/>
                <a:cs typeface="Arial Unicode MS"/>
              </a:rPr>
              <a:t>de</a:t>
            </a:r>
            <a:r>
              <a:rPr lang="es-ES" sz="2800" b="1" spc="16" dirty="0"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latin typeface="Arial Unicode MS"/>
                <a:cs typeface="Arial Unicode MS"/>
              </a:rPr>
              <a:t>biomasa</a:t>
            </a:r>
          </a:p>
          <a:p>
            <a:pPr marL="7936" algn="just">
              <a:spcBef>
                <a:spcPts val="62"/>
              </a:spcBef>
            </a:pPr>
            <a:endParaRPr lang="es-ES" sz="2800" dirty="0">
              <a:latin typeface="Arial Unicode MS"/>
              <a:cs typeface="Arial Unicode MS"/>
            </a:endParaRPr>
          </a:p>
          <a:p>
            <a:pPr marL="7936" marR="3174" algn="just">
              <a:spcBef>
                <a:spcPts val="172"/>
              </a:spcBef>
            </a:pPr>
            <a:r>
              <a:rPr lang="es-ES" sz="2800" spc="-6" dirty="0">
                <a:latin typeface="Arial Unicode MS"/>
                <a:cs typeface="Arial Unicode MS"/>
              </a:rPr>
              <a:t>Esta</a:t>
            </a:r>
            <a:r>
              <a:rPr lang="es-ES" sz="2800" spc="75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fuente</a:t>
            </a:r>
            <a:r>
              <a:rPr lang="es-ES" sz="2800" spc="75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</a:t>
            </a:r>
            <a:r>
              <a:rPr lang="es-ES" sz="2800" spc="75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energía</a:t>
            </a:r>
            <a:r>
              <a:rPr lang="es-ES" sz="2800" spc="75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se</a:t>
            </a:r>
            <a:r>
              <a:rPr lang="es-ES" sz="2800" spc="75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deriva</a:t>
            </a:r>
            <a:r>
              <a:rPr lang="es-ES" sz="2800" spc="75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</a:t>
            </a:r>
            <a:r>
              <a:rPr lang="es-ES" sz="2800" spc="79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fuentes</a:t>
            </a:r>
            <a:r>
              <a:rPr lang="es-ES" sz="2800" spc="75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biológicas;</a:t>
            </a:r>
            <a:r>
              <a:rPr lang="es-ES" sz="2800" spc="75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cualquier</a:t>
            </a:r>
            <a:r>
              <a:rPr lang="es-ES" sz="2800" spc="75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material</a:t>
            </a:r>
            <a:r>
              <a:rPr lang="es-ES" sz="2800" spc="75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orgánico</a:t>
            </a:r>
            <a:r>
              <a:rPr lang="es-ES" sz="2800" spc="75" dirty="0">
                <a:latin typeface="Arial Unicode MS"/>
                <a:cs typeface="Arial Unicode MS"/>
              </a:rPr>
              <a:t> </a:t>
            </a:r>
            <a:r>
              <a:rPr lang="es-ES" sz="2800" spc="-12" dirty="0">
                <a:latin typeface="Arial Unicode MS"/>
                <a:cs typeface="Arial Unicode MS"/>
              </a:rPr>
              <a:t>como</a:t>
            </a:r>
            <a:r>
              <a:rPr lang="es-ES" sz="2800" dirty="0">
                <a:latin typeface="Arial Unicode MS"/>
                <a:cs typeface="Arial Unicode MS"/>
              </a:rPr>
              <a:t> madera,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desechos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</a:t>
            </a:r>
            <a:r>
              <a:rPr lang="es-ES" sz="2800" spc="6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madera,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plantas</a:t>
            </a:r>
            <a:r>
              <a:rPr lang="es-ES" sz="2800" spc="6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y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estiércol</a:t>
            </a:r>
            <a:r>
              <a:rPr lang="es-ES" sz="2800" spc="6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animal.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spc="-19" dirty="0">
                <a:latin typeface="Arial Unicode MS"/>
                <a:cs typeface="Arial Unicode MS"/>
              </a:rPr>
              <a:t>El</a:t>
            </a:r>
            <a:r>
              <a:rPr lang="es-ES" sz="2800" spc="6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calor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generado</a:t>
            </a:r>
            <a:r>
              <a:rPr lang="es-ES" sz="2800" spc="6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a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partir</a:t>
            </a:r>
            <a:r>
              <a:rPr lang="es-ES" sz="2800" spc="66" dirty="0">
                <a:latin typeface="Arial Unicode MS"/>
                <a:cs typeface="Arial Unicode MS"/>
              </a:rPr>
              <a:t> </a:t>
            </a:r>
            <a:r>
              <a:rPr lang="es-ES" sz="2800" spc="-16" dirty="0">
                <a:latin typeface="Arial Unicode MS"/>
                <a:cs typeface="Arial Unicode MS"/>
              </a:rPr>
              <a:t>de</a:t>
            </a:r>
            <a:r>
              <a:rPr lang="es-ES" sz="2800" spc="25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este</a:t>
            </a:r>
            <a:r>
              <a:rPr lang="es-ES" sz="2800" spc="7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material</a:t>
            </a:r>
            <a:r>
              <a:rPr lang="es-ES" sz="2800" spc="7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cuando</a:t>
            </a:r>
            <a:r>
              <a:rPr lang="es-ES" sz="2800" spc="7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se</a:t>
            </a:r>
            <a:r>
              <a:rPr lang="es-ES" sz="2800" spc="7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quema</a:t>
            </a:r>
            <a:r>
              <a:rPr lang="es-ES" sz="2800" spc="7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se</a:t>
            </a:r>
            <a:r>
              <a:rPr lang="es-ES" sz="2800" spc="7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utilizará</a:t>
            </a:r>
            <a:r>
              <a:rPr lang="es-ES" sz="2800" spc="7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para</a:t>
            </a:r>
            <a:r>
              <a:rPr lang="es-ES" sz="2800" spc="7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calentar</a:t>
            </a:r>
            <a:r>
              <a:rPr lang="es-ES" sz="2800" spc="7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vapor</a:t>
            </a:r>
            <a:r>
              <a:rPr lang="es-ES" sz="2800" spc="7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para</a:t>
            </a:r>
            <a:r>
              <a:rPr lang="es-ES" sz="2800" spc="7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impulsar</a:t>
            </a:r>
            <a:r>
              <a:rPr lang="es-ES" sz="2800" spc="75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una</a:t>
            </a:r>
            <a:r>
              <a:rPr lang="es-ES" sz="2800" spc="71" dirty="0">
                <a:latin typeface="Arial Unicode MS"/>
                <a:cs typeface="Arial Unicode MS"/>
              </a:rPr>
              <a:t> </a:t>
            </a:r>
            <a:r>
              <a:rPr lang="es-ES" sz="2800" spc="-6" dirty="0">
                <a:latin typeface="Arial Unicode MS"/>
                <a:cs typeface="Arial Unicode MS"/>
              </a:rPr>
              <a:t>turbina</a:t>
            </a:r>
            <a:r>
              <a:rPr lang="es-ES" sz="2800" dirty="0">
                <a:latin typeface="Arial Unicode MS"/>
                <a:cs typeface="Arial Unicode MS"/>
              </a:rPr>
              <a:t> de</a:t>
            </a:r>
            <a:r>
              <a:rPr lang="es-ES" sz="2800" spc="69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vapor</a:t>
            </a:r>
            <a:r>
              <a:rPr lang="es-ES" sz="2800" spc="69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para</a:t>
            </a:r>
            <a:r>
              <a:rPr lang="es-ES" sz="2800" spc="69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generar</a:t>
            </a:r>
            <a:r>
              <a:rPr lang="es-ES" sz="2800" spc="69" dirty="0">
                <a:latin typeface="Arial Unicode MS"/>
                <a:cs typeface="Arial Unicode MS"/>
              </a:rPr>
              <a:t> </a:t>
            </a:r>
            <a:r>
              <a:rPr lang="es-ES" sz="2800" spc="-6" dirty="0">
                <a:latin typeface="Arial Unicode MS"/>
                <a:cs typeface="Arial Unicode MS"/>
              </a:rPr>
              <a:t>electricidad</a:t>
            </a:r>
            <a:r>
              <a:rPr lang="es-ES" sz="2800" spc="-6" dirty="0" smtClean="0">
                <a:latin typeface="Arial Unicode MS"/>
                <a:cs typeface="Arial Unicode MS"/>
              </a:rPr>
              <a:t>.</a:t>
            </a:r>
          </a:p>
          <a:p>
            <a:pPr marL="7936" marR="3174" algn="just">
              <a:spcBef>
                <a:spcPts val="172"/>
              </a:spcBef>
            </a:pPr>
            <a:endParaRPr lang="es-ES" sz="2800" dirty="0">
              <a:latin typeface="Arial Unicode MS"/>
              <a:cs typeface="Arial Unicode MS"/>
            </a:endParaRPr>
          </a:p>
          <a:p>
            <a:pPr marL="7936" algn="just">
              <a:spcBef>
                <a:spcPts val="62"/>
              </a:spcBef>
            </a:pPr>
            <a:r>
              <a:rPr lang="es-ES" sz="2800" b="1" dirty="0">
                <a:latin typeface="Arial Unicode MS"/>
                <a:cs typeface="Arial Unicode MS"/>
              </a:rPr>
              <a:t>4.3.3.5</a:t>
            </a:r>
            <a:r>
              <a:rPr lang="es-ES" sz="2800" b="1" spc="19" dirty="0">
                <a:latin typeface="Arial Unicode MS"/>
                <a:cs typeface="Arial Unicode MS"/>
              </a:rPr>
              <a:t> </a:t>
            </a:r>
            <a:r>
              <a:rPr lang="es-ES" sz="2800" b="1" dirty="0">
                <a:latin typeface="Arial Unicode MS"/>
                <a:cs typeface="Arial Unicode MS"/>
              </a:rPr>
              <a:t>Energía</a:t>
            </a:r>
            <a:r>
              <a:rPr lang="es-ES" sz="2800" b="1" spc="22" dirty="0">
                <a:latin typeface="Arial Unicode MS"/>
                <a:cs typeface="Arial Unicode MS"/>
              </a:rPr>
              <a:t> </a:t>
            </a:r>
            <a:r>
              <a:rPr lang="es-ES" sz="2800" b="1" dirty="0">
                <a:latin typeface="Arial Unicode MS"/>
                <a:cs typeface="Arial Unicode MS"/>
              </a:rPr>
              <a:t>oceánica</a:t>
            </a:r>
            <a:r>
              <a:rPr lang="es-ES" sz="2800" b="1" spc="22" dirty="0">
                <a:latin typeface="Arial Unicode MS"/>
                <a:cs typeface="Arial Unicode MS"/>
              </a:rPr>
              <a:t> </a:t>
            </a:r>
            <a:r>
              <a:rPr lang="es-ES" sz="2800" b="1" dirty="0">
                <a:latin typeface="Arial Unicode MS"/>
                <a:cs typeface="Arial Unicode MS"/>
              </a:rPr>
              <a:t>o</a:t>
            </a:r>
            <a:r>
              <a:rPr lang="es-ES" sz="2800" b="1" spc="22" dirty="0"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latin typeface="Arial Unicode MS"/>
                <a:cs typeface="Arial Unicode MS"/>
              </a:rPr>
              <a:t>mareomotriz</a:t>
            </a:r>
          </a:p>
          <a:p>
            <a:pPr marL="7936" algn="just">
              <a:spcBef>
                <a:spcPts val="62"/>
              </a:spcBef>
            </a:pPr>
            <a:endParaRPr lang="es-ES" sz="2800" dirty="0">
              <a:latin typeface="Arial Unicode MS"/>
              <a:cs typeface="Arial Unicode MS"/>
            </a:endParaRPr>
          </a:p>
          <a:p>
            <a:pPr marL="7936" marR="3174" algn="just">
              <a:spcBef>
                <a:spcPts val="172"/>
              </a:spcBef>
            </a:pPr>
            <a:r>
              <a:rPr lang="es-ES" sz="2800" dirty="0">
                <a:latin typeface="Arial Unicode MS"/>
                <a:cs typeface="Arial Unicode MS"/>
              </a:rPr>
              <a:t>La</a:t>
            </a:r>
            <a:r>
              <a:rPr lang="es-ES" sz="2800" spc="4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energía</a:t>
            </a:r>
            <a:r>
              <a:rPr lang="es-ES" sz="2800" spc="4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oceánica</a:t>
            </a:r>
            <a:r>
              <a:rPr lang="es-ES" sz="2800" spc="4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o</a:t>
            </a:r>
            <a:r>
              <a:rPr lang="es-ES" sz="2800" spc="4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</a:t>
            </a:r>
            <a:r>
              <a:rPr lang="es-ES" sz="2800" spc="4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las</a:t>
            </a:r>
            <a:r>
              <a:rPr lang="es-ES" sz="2800" spc="4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mareas</a:t>
            </a:r>
            <a:r>
              <a:rPr lang="es-ES" sz="2800" spc="4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es</a:t>
            </a:r>
            <a:r>
              <a:rPr lang="es-ES" sz="2800" spc="4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un</a:t>
            </a:r>
            <a:r>
              <a:rPr lang="es-ES" sz="2800" spc="4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tipo</a:t>
            </a:r>
            <a:r>
              <a:rPr lang="es-ES" sz="2800" spc="4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</a:t>
            </a:r>
            <a:r>
              <a:rPr lang="es-ES" sz="2800" spc="4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energía</a:t>
            </a:r>
            <a:r>
              <a:rPr lang="es-ES" sz="2800" spc="4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hidroeléctrica</a:t>
            </a:r>
            <a:r>
              <a:rPr lang="es-ES" sz="2800" spc="4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que</a:t>
            </a:r>
            <a:r>
              <a:rPr lang="es-ES" sz="2800" spc="4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convierte</a:t>
            </a:r>
            <a:r>
              <a:rPr lang="es-ES" sz="2800" spc="4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las</a:t>
            </a:r>
            <a:r>
              <a:rPr lang="es-ES" sz="2800" spc="4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mareas</a:t>
            </a:r>
            <a:r>
              <a:rPr lang="es-ES" sz="2800" spc="41" dirty="0">
                <a:latin typeface="Arial Unicode MS"/>
                <a:cs typeface="Arial Unicode MS"/>
              </a:rPr>
              <a:t> </a:t>
            </a:r>
            <a:r>
              <a:rPr lang="es-ES" sz="2800" spc="-16" dirty="0">
                <a:latin typeface="Arial Unicode MS"/>
                <a:cs typeface="Arial Unicode MS"/>
              </a:rPr>
              <a:t>en</a:t>
            </a:r>
            <a:r>
              <a:rPr lang="es-ES" sz="2800" spc="125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electricidad.</a:t>
            </a:r>
            <a:r>
              <a:rPr lang="es-ES" sz="2800" spc="41" dirty="0">
                <a:latin typeface="Arial Unicode MS"/>
                <a:cs typeface="Arial Unicode MS"/>
              </a:rPr>
              <a:t> </a:t>
            </a:r>
            <a:r>
              <a:rPr lang="es-ES" sz="2800" spc="-6" dirty="0">
                <a:latin typeface="Arial Unicode MS"/>
                <a:cs typeface="Arial Unicode MS"/>
              </a:rPr>
              <a:t>Las</a:t>
            </a:r>
            <a:r>
              <a:rPr lang="es-ES" sz="2800" spc="4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mareas</a:t>
            </a:r>
            <a:r>
              <a:rPr lang="es-ES" sz="2800" spc="4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son</a:t>
            </a:r>
            <a:r>
              <a:rPr lang="es-ES" sz="2800" spc="4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ondas</a:t>
            </a:r>
            <a:r>
              <a:rPr lang="es-ES" sz="2800" spc="4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causadas</a:t>
            </a:r>
            <a:r>
              <a:rPr lang="es-ES" sz="2800" spc="4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por</a:t>
            </a:r>
            <a:r>
              <a:rPr lang="es-ES" sz="2800" spc="4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la</a:t>
            </a:r>
            <a:r>
              <a:rPr lang="es-ES" sz="2800" spc="4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atracción</a:t>
            </a:r>
            <a:r>
              <a:rPr lang="es-ES" sz="2800" spc="4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gravitacional</a:t>
            </a:r>
            <a:r>
              <a:rPr lang="es-ES" sz="2800" spc="4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</a:t>
            </a:r>
            <a:r>
              <a:rPr lang="es-ES" sz="2800" spc="4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la</a:t>
            </a:r>
            <a:r>
              <a:rPr lang="es-ES" sz="2800" spc="4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luna</a:t>
            </a:r>
            <a:r>
              <a:rPr lang="es-ES" sz="2800" spc="4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y</a:t>
            </a:r>
            <a:r>
              <a:rPr lang="es-ES" sz="2800" spc="4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el</a:t>
            </a:r>
            <a:r>
              <a:rPr lang="es-ES" sz="2800" spc="41" dirty="0">
                <a:latin typeface="Arial Unicode MS"/>
                <a:cs typeface="Arial Unicode MS"/>
              </a:rPr>
              <a:t> </a:t>
            </a:r>
            <a:r>
              <a:rPr lang="es-ES" sz="2800" spc="-12" dirty="0">
                <a:latin typeface="Arial Unicode MS"/>
                <a:cs typeface="Arial Unicode MS"/>
              </a:rPr>
              <a:t>sol.</a:t>
            </a:r>
            <a:endParaRPr lang="es-ES" sz="2800" dirty="0">
              <a:latin typeface="Arial Unicode MS"/>
              <a:cs typeface="Arial Unicode MS"/>
            </a:endParaRPr>
          </a:p>
          <a:p>
            <a:pPr algn="just">
              <a:spcBef>
                <a:spcPts val="3"/>
              </a:spcBef>
            </a:pPr>
            <a:endParaRPr lang="es-ES" sz="2800" dirty="0">
              <a:latin typeface="Arial Unicode MS"/>
              <a:cs typeface="Arial Unicode MS"/>
            </a:endParaRPr>
          </a:p>
          <a:p>
            <a:pPr marL="7936" marR="16268" indent="110311" algn="just"/>
            <a:r>
              <a:rPr lang="es-ES" sz="2800" dirty="0">
                <a:latin typeface="Arial Unicode MS"/>
                <a:cs typeface="Arial Unicode MS"/>
              </a:rPr>
              <a:t>Durante</a:t>
            </a:r>
            <a:r>
              <a:rPr lang="es-ES" sz="2800" spc="5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la</a:t>
            </a:r>
            <a:r>
              <a:rPr lang="es-ES" sz="2800" spc="5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marea</a:t>
            </a:r>
            <a:r>
              <a:rPr lang="es-ES" sz="2800" spc="5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alta,</a:t>
            </a:r>
            <a:r>
              <a:rPr lang="es-ES" sz="2800" spc="5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el</a:t>
            </a:r>
            <a:r>
              <a:rPr lang="es-ES" sz="2800" spc="5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agua</a:t>
            </a:r>
            <a:r>
              <a:rPr lang="es-ES" sz="2800" spc="5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fluye</a:t>
            </a:r>
            <a:r>
              <a:rPr lang="es-ES" sz="2800" spc="5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hacia</a:t>
            </a:r>
            <a:r>
              <a:rPr lang="es-ES" sz="2800" spc="5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la</a:t>
            </a:r>
            <a:r>
              <a:rPr lang="es-ES" sz="2800" spc="5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presa,</a:t>
            </a:r>
            <a:r>
              <a:rPr lang="es-ES" sz="2800" spc="5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y</a:t>
            </a:r>
            <a:r>
              <a:rPr lang="es-ES" sz="2800" spc="5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durante</a:t>
            </a:r>
            <a:r>
              <a:rPr lang="es-ES" sz="2800" spc="5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la</a:t>
            </a:r>
            <a:r>
              <a:rPr lang="es-ES" sz="2800" spc="5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marea</a:t>
            </a:r>
            <a:r>
              <a:rPr lang="es-ES" sz="2800" spc="5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baja,</a:t>
            </a:r>
            <a:r>
              <a:rPr lang="es-ES" sz="2800" spc="50" dirty="0">
                <a:latin typeface="Arial Unicode MS"/>
                <a:cs typeface="Arial Unicode MS"/>
              </a:rPr>
              <a:t> </a:t>
            </a:r>
            <a:r>
              <a:rPr lang="es-ES" sz="2800" spc="-16" dirty="0">
                <a:latin typeface="Arial Unicode MS"/>
                <a:cs typeface="Arial Unicode MS"/>
              </a:rPr>
              <a:t>el</a:t>
            </a:r>
            <a:r>
              <a:rPr lang="es-ES" sz="2800" dirty="0">
                <a:latin typeface="Arial Unicode MS"/>
                <a:cs typeface="Arial Unicode MS"/>
              </a:rPr>
              <a:t> agua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sale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la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presa.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Estos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movimientos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hacen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que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la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turbina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spc="-6" dirty="0">
                <a:latin typeface="Arial Unicode MS"/>
                <a:cs typeface="Arial Unicode MS"/>
              </a:rPr>
              <a:t>gire</a:t>
            </a:r>
            <a:r>
              <a:rPr lang="es-ES" sz="2800" spc="-6" dirty="0" smtClean="0">
                <a:latin typeface="Arial Unicode MS"/>
                <a:cs typeface="Arial Unicode MS"/>
              </a:rPr>
              <a:t>.</a:t>
            </a:r>
          </a:p>
          <a:p>
            <a:pPr marL="7936" marR="16268" indent="110311" algn="just"/>
            <a:endParaRPr lang="es-ES" sz="2800" spc="-6" dirty="0">
              <a:latin typeface="Arial Unicode MS"/>
              <a:cs typeface="Arial Unicode MS"/>
            </a:endParaRPr>
          </a:p>
          <a:p>
            <a:pPr marL="7936"/>
            <a:r>
              <a:rPr lang="es-ES" sz="2800" b="1" dirty="0">
                <a:latin typeface="Arial Unicode MS"/>
                <a:cs typeface="Arial Unicode MS"/>
              </a:rPr>
              <a:t>4.3.3.6</a:t>
            </a:r>
            <a:r>
              <a:rPr lang="es-ES" sz="2800" b="1" spc="19" dirty="0">
                <a:latin typeface="Arial Unicode MS"/>
                <a:cs typeface="Arial Unicode MS"/>
              </a:rPr>
              <a:t> </a:t>
            </a:r>
            <a:r>
              <a:rPr lang="es-ES" sz="2800" b="1" dirty="0">
                <a:latin typeface="Arial Unicode MS"/>
                <a:cs typeface="Arial Unicode MS"/>
              </a:rPr>
              <a:t>Energía</a:t>
            </a:r>
            <a:r>
              <a:rPr lang="es-ES" sz="2800" b="1" spc="19" dirty="0"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latin typeface="Arial Unicode MS"/>
                <a:cs typeface="Arial Unicode MS"/>
              </a:rPr>
              <a:t>hidroeléctrica</a:t>
            </a:r>
          </a:p>
          <a:p>
            <a:pPr marL="7936"/>
            <a:endParaRPr lang="es-ES" sz="2800" b="1" dirty="0">
              <a:latin typeface="Arial Unicode MS"/>
              <a:cs typeface="Arial Unicode MS"/>
            </a:endParaRPr>
          </a:p>
          <a:p>
            <a:pPr marL="7936" marR="36110">
              <a:lnSpc>
                <a:spcPct val="132900"/>
              </a:lnSpc>
              <a:spcBef>
                <a:spcPts val="153"/>
              </a:spcBef>
            </a:pPr>
            <a:r>
              <a:rPr lang="es-ES" sz="2800" dirty="0">
                <a:latin typeface="Arial Unicode MS"/>
                <a:cs typeface="Arial Unicode MS"/>
              </a:rPr>
              <a:t>La</a:t>
            </a:r>
            <a:r>
              <a:rPr lang="es-ES" sz="2800" spc="5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caída</a:t>
            </a:r>
            <a:r>
              <a:rPr lang="es-ES" sz="2800" spc="5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</a:t>
            </a:r>
            <a:r>
              <a:rPr lang="es-ES" sz="2800" spc="5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agua</a:t>
            </a:r>
            <a:r>
              <a:rPr lang="es-ES" sz="2800" spc="5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sobre</a:t>
            </a:r>
            <a:r>
              <a:rPr lang="es-ES" sz="2800" spc="5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una</a:t>
            </a:r>
            <a:r>
              <a:rPr lang="es-ES" sz="2800" spc="5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turbina</a:t>
            </a:r>
            <a:r>
              <a:rPr lang="es-ES" sz="2800" spc="5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(por</a:t>
            </a:r>
            <a:r>
              <a:rPr lang="es-ES" sz="2800" spc="5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ejemplo,</a:t>
            </a:r>
            <a:r>
              <a:rPr lang="es-ES" sz="2800" spc="5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una</a:t>
            </a:r>
            <a:r>
              <a:rPr lang="es-ES" sz="2800" spc="5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cascada</a:t>
            </a:r>
            <a:r>
              <a:rPr lang="es-ES" sz="2800" spc="5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natural</a:t>
            </a:r>
            <a:r>
              <a:rPr lang="es-ES" sz="2800" spc="5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o</a:t>
            </a:r>
            <a:r>
              <a:rPr lang="es-ES" sz="2800" spc="5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una</a:t>
            </a:r>
            <a:r>
              <a:rPr lang="es-ES" sz="2800" spc="50" dirty="0">
                <a:latin typeface="Arial Unicode MS"/>
                <a:cs typeface="Arial Unicode MS"/>
              </a:rPr>
              <a:t> </a:t>
            </a:r>
            <a:r>
              <a:rPr lang="es-ES" sz="2800" spc="-6" dirty="0">
                <a:latin typeface="Arial Unicode MS"/>
                <a:cs typeface="Arial Unicode MS"/>
              </a:rPr>
              <a:t>presa</a:t>
            </a:r>
            <a:r>
              <a:rPr lang="es-ES" sz="2800" dirty="0">
                <a:latin typeface="Arial Unicode MS"/>
                <a:cs typeface="Arial Unicode MS"/>
              </a:rPr>
              <a:t> artificial)</a:t>
            </a:r>
            <a:r>
              <a:rPr lang="es-ES" sz="2800" spc="6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hace</a:t>
            </a:r>
            <a:r>
              <a:rPr lang="es-ES" sz="2800" spc="6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que</a:t>
            </a:r>
            <a:r>
              <a:rPr lang="es-ES" sz="2800" spc="6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la</a:t>
            </a:r>
            <a:r>
              <a:rPr lang="es-ES" sz="2800" spc="6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turbina</a:t>
            </a:r>
            <a:r>
              <a:rPr lang="es-ES" sz="2800" spc="6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gire</a:t>
            </a:r>
            <a:r>
              <a:rPr lang="es-ES" sz="2800" spc="6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y</a:t>
            </a:r>
            <a:r>
              <a:rPr lang="es-ES" sz="2800" spc="6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produzca</a:t>
            </a:r>
            <a:r>
              <a:rPr lang="es-ES" sz="2800" spc="69" dirty="0">
                <a:latin typeface="Arial Unicode MS"/>
                <a:cs typeface="Arial Unicode MS"/>
              </a:rPr>
              <a:t> </a:t>
            </a:r>
            <a:r>
              <a:rPr lang="es-ES" sz="2800" spc="-6" dirty="0">
                <a:latin typeface="Arial Unicode MS"/>
                <a:cs typeface="Arial Unicode MS"/>
              </a:rPr>
              <a:t>electricidad.</a:t>
            </a:r>
            <a:endParaRPr lang="es-ES" sz="2800" dirty="0">
              <a:latin typeface="Arial Unicode MS"/>
              <a:cs typeface="Arial Unicode MS"/>
            </a:endParaRPr>
          </a:p>
          <a:p>
            <a:pPr marL="7936" marR="16268" indent="110311" algn="just"/>
            <a:endParaRPr lang="es-ES" sz="2800" dirty="0">
              <a:latin typeface="Arial Unicode MS"/>
              <a:cs typeface="Arial Unicode MS"/>
            </a:endParaRPr>
          </a:p>
          <a:p>
            <a:pPr marL="7936" marR="4365" indent="110311" algn="just">
              <a:spcBef>
                <a:spcPts val="41"/>
              </a:spcBef>
            </a:pPr>
            <a:endParaRPr sz="2800" dirty="0">
              <a:latin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61036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497354" y="480993"/>
            <a:ext cx="24552393" cy="6531275"/>
          </a:xfrm>
          <a:prstGeom prst="rect">
            <a:avLst/>
          </a:prstGeom>
        </p:spPr>
        <p:txBody>
          <a:bodyPr vert="horz" wrap="square" lIns="0" tIns="4762" rIns="0" bIns="0" rtlCol="0">
            <a:spAutoFit/>
          </a:bodyPr>
          <a:lstStyle/>
          <a:p>
            <a:pPr marL="6350" marR="790830" algn="just">
              <a:lnSpc>
                <a:spcPct val="103000"/>
              </a:lnSpc>
              <a:spcBef>
                <a:spcPts val="37"/>
              </a:spcBef>
            </a:pPr>
            <a:r>
              <a:rPr sz="2800" b="1" dirty="0">
                <a:latin typeface="Arial Unicode MS"/>
                <a:cs typeface="Arial Unicode MS"/>
              </a:rPr>
              <a:t>4.4 </a:t>
            </a:r>
            <a:r>
              <a:rPr sz="2800" b="1" spc="-43" dirty="0">
                <a:latin typeface="Arial Unicode MS"/>
                <a:cs typeface="Arial Unicode MS"/>
              </a:rPr>
              <a:t>GENERADORES</a:t>
            </a:r>
            <a:r>
              <a:rPr sz="2800" b="1" dirty="0">
                <a:latin typeface="Arial Unicode MS"/>
                <a:cs typeface="Arial Unicode MS"/>
              </a:rPr>
              <a:t> </a:t>
            </a:r>
            <a:r>
              <a:rPr sz="2800" b="1" spc="-22" dirty="0">
                <a:latin typeface="Arial Unicode MS"/>
                <a:cs typeface="Arial Unicode MS"/>
              </a:rPr>
              <a:t>SINCRÓNICOS:</a:t>
            </a:r>
            <a:r>
              <a:rPr sz="2800" b="1" dirty="0">
                <a:latin typeface="Arial Unicode MS"/>
                <a:cs typeface="Arial Unicode MS"/>
              </a:rPr>
              <a:t> </a:t>
            </a:r>
            <a:r>
              <a:rPr sz="2800" b="1" spc="-28" dirty="0">
                <a:latin typeface="Arial Unicode MS"/>
                <a:cs typeface="Arial Unicode MS"/>
              </a:rPr>
              <a:t>TEORÍA</a:t>
            </a:r>
            <a:r>
              <a:rPr sz="2800" b="1" dirty="0">
                <a:latin typeface="Arial Unicode MS"/>
                <a:cs typeface="Arial Unicode MS"/>
              </a:rPr>
              <a:t> </a:t>
            </a:r>
            <a:r>
              <a:rPr sz="2800" b="1" spc="-31" dirty="0">
                <a:latin typeface="Arial Unicode MS"/>
                <a:cs typeface="Arial Unicode MS"/>
              </a:rPr>
              <a:t>Y </a:t>
            </a:r>
            <a:r>
              <a:rPr sz="2800" b="1" spc="-6" dirty="0">
                <a:latin typeface="Arial Unicode MS"/>
                <a:cs typeface="Arial Unicode MS"/>
              </a:rPr>
              <a:t>CONSTRUCCIÓN</a:t>
            </a:r>
            <a:endParaRPr sz="2800" b="1" dirty="0">
              <a:latin typeface="Arial Unicode MS"/>
              <a:cs typeface="Arial Unicode MS"/>
            </a:endParaRPr>
          </a:p>
          <a:p>
            <a:pPr marL="6350" marR="63092" algn="just">
              <a:lnSpc>
                <a:spcPct val="132900"/>
              </a:lnSpc>
              <a:spcBef>
                <a:spcPts val="334"/>
              </a:spcBef>
            </a:pPr>
            <a:r>
              <a:rPr sz="2800" dirty="0">
                <a:latin typeface="Arial Unicode MS"/>
                <a:cs typeface="Arial Unicode MS"/>
              </a:rPr>
              <a:t>Un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generador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síncrono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consta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estator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con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devanado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estator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y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rotor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spc="-16" dirty="0">
                <a:latin typeface="Arial Unicode MS"/>
                <a:cs typeface="Arial Unicode MS"/>
              </a:rPr>
              <a:t>con</a:t>
            </a:r>
            <a:r>
              <a:rPr sz="2800" dirty="0">
                <a:latin typeface="Arial Unicode MS"/>
                <a:cs typeface="Arial Unicode MS"/>
              </a:rPr>
              <a:t> devanado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campo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rotor.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Cuando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corriente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pasa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a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través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del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devanado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del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spc="-6" dirty="0">
                <a:latin typeface="Arial Unicode MS"/>
                <a:cs typeface="Arial Unicode MS"/>
              </a:rPr>
              <a:t>rotor,</a:t>
            </a:r>
            <a:r>
              <a:rPr sz="2800" dirty="0">
                <a:latin typeface="Arial Unicode MS"/>
                <a:cs typeface="Arial Unicode MS"/>
              </a:rPr>
              <a:t> esto</a:t>
            </a:r>
            <a:r>
              <a:rPr sz="2800" spc="8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genera</a:t>
            </a:r>
            <a:r>
              <a:rPr sz="2800" spc="8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</a:t>
            </a:r>
            <a:r>
              <a:rPr sz="2800" spc="8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campo</a:t>
            </a:r>
            <a:r>
              <a:rPr sz="2800" spc="8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magnético</a:t>
            </a:r>
            <a:r>
              <a:rPr sz="2800" spc="84" dirty="0">
                <a:latin typeface="Arial Unicode MS"/>
                <a:cs typeface="Arial Unicode MS"/>
              </a:rPr>
              <a:t> </a:t>
            </a:r>
            <a:r>
              <a:rPr sz="2800" spc="-6" dirty="0">
                <a:latin typeface="Arial Unicode MS"/>
                <a:cs typeface="Arial Unicode MS"/>
              </a:rPr>
              <a:t>giratorio.</a:t>
            </a:r>
            <a:endParaRPr sz="2800" dirty="0">
              <a:latin typeface="Arial Unicode MS"/>
              <a:cs typeface="Arial Unicode MS"/>
            </a:endParaRPr>
          </a:p>
          <a:p>
            <a:pPr marL="6350" marR="3174" algn="just">
              <a:lnSpc>
                <a:spcPct val="132600"/>
              </a:lnSpc>
              <a:spcBef>
                <a:spcPts val="3"/>
              </a:spcBef>
            </a:pPr>
            <a:r>
              <a:rPr sz="2800" spc="-6" dirty="0">
                <a:latin typeface="Arial Unicode MS"/>
                <a:cs typeface="Arial Unicode MS"/>
              </a:rPr>
              <a:t>Este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campo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giratorio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energiza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el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devanado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del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estator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y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genera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una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spc="-6" dirty="0">
                <a:latin typeface="Arial Unicode MS"/>
                <a:cs typeface="Arial Unicode MS"/>
              </a:rPr>
              <a:t>fuerza</a:t>
            </a:r>
            <a:r>
              <a:rPr sz="2800" dirty="0">
                <a:latin typeface="Arial Unicode MS"/>
                <a:cs typeface="Arial Unicode MS"/>
              </a:rPr>
              <a:t> electromotriz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(fem).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fem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genera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una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corriente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alterna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el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devanado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del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estator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spc="-12" dirty="0">
                <a:latin typeface="Arial Unicode MS"/>
                <a:cs typeface="Arial Unicode MS"/>
              </a:rPr>
              <a:t>como</a:t>
            </a:r>
            <a:r>
              <a:rPr sz="2800" dirty="0">
                <a:latin typeface="Arial Unicode MS"/>
                <a:cs typeface="Arial Unicode MS"/>
              </a:rPr>
              <a:t> se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 err="1">
                <a:latin typeface="Arial Unicode MS"/>
                <a:cs typeface="Arial Unicode MS"/>
              </a:rPr>
              <a:t>muestra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 err="1" smtClean="0">
                <a:latin typeface="Arial Unicode MS"/>
                <a:cs typeface="Arial Unicode MS"/>
              </a:rPr>
              <a:t>en</a:t>
            </a:r>
            <a:r>
              <a:rPr lang="es-ES" sz="2800" dirty="0" smtClean="0">
                <a:latin typeface="Arial Unicode MS"/>
                <a:cs typeface="Arial Unicode MS"/>
              </a:rPr>
              <a:t> </a:t>
            </a:r>
            <a:r>
              <a:rPr sz="2800" dirty="0" err="1" smtClean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sz="2800" spc="66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sz="2800" spc="-12" dirty="0">
                <a:solidFill>
                  <a:srgbClr val="007FAC"/>
                </a:solidFill>
                <a:latin typeface="Arial Unicode MS"/>
                <a:cs typeface="Arial Unicode MS"/>
              </a:rPr>
              <a:t>4.3</a:t>
            </a:r>
            <a:r>
              <a:rPr sz="2800" spc="-12" dirty="0">
                <a:latin typeface="Arial Unicode MS"/>
                <a:cs typeface="Arial Unicode MS"/>
              </a:rPr>
              <a:t>.</a:t>
            </a:r>
            <a:endParaRPr sz="2800" dirty="0">
              <a:latin typeface="Arial Unicode MS"/>
              <a:cs typeface="Arial Unicode MS"/>
            </a:endParaRPr>
          </a:p>
          <a:p>
            <a:pPr marL="6350" marR="49997" algn="just">
              <a:lnSpc>
                <a:spcPct val="132900"/>
              </a:lnSpc>
            </a:pPr>
            <a:r>
              <a:rPr sz="2800" dirty="0">
                <a:latin typeface="Arial Unicode MS"/>
                <a:cs typeface="Arial Unicode MS"/>
              </a:rPr>
              <a:t>Las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unidades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generadoras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pueden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tener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velocidades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entre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250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y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800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MW,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spc="-16" dirty="0">
                <a:latin typeface="Arial Unicode MS"/>
                <a:cs typeface="Arial Unicode MS"/>
              </a:rPr>
              <a:t>sin</a:t>
            </a:r>
            <a:r>
              <a:rPr sz="2800" dirty="0">
                <a:latin typeface="Arial Unicode MS"/>
                <a:cs typeface="Arial Unicode MS"/>
              </a:rPr>
              <a:t> embargo,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existen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unidades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más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altas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con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voltaje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nominal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entre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16,5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y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27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kV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y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spc="-16" dirty="0">
                <a:latin typeface="Arial Unicode MS"/>
                <a:cs typeface="Arial Unicode MS"/>
              </a:rPr>
              <a:t>una</a:t>
            </a:r>
            <a:r>
              <a:rPr sz="2800" dirty="0">
                <a:latin typeface="Arial Unicode MS"/>
                <a:cs typeface="Arial Unicode MS"/>
              </a:rPr>
              <a:t> corriente</a:t>
            </a:r>
            <a:r>
              <a:rPr sz="2800" spc="8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nominal</a:t>
            </a:r>
            <a:r>
              <a:rPr sz="2800" spc="88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88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10,000-20,000</a:t>
            </a:r>
            <a:r>
              <a:rPr sz="2800" spc="88" dirty="0">
                <a:latin typeface="Arial Unicode MS"/>
                <a:cs typeface="Arial Unicode MS"/>
              </a:rPr>
              <a:t> </a:t>
            </a:r>
            <a:r>
              <a:rPr sz="2800" spc="-16" dirty="0">
                <a:latin typeface="Arial Unicode MS"/>
                <a:cs typeface="Arial Unicode MS"/>
              </a:rPr>
              <a:t>A.</a:t>
            </a:r>
            <a:endParaRPr sz="2800" dirty="0">
              <a:latin typeface="Arial Unicode MS"/>
              <a:cs typeface="Arial Unicode MS"/>
            </a:endParaRPr>
          </a:p>
          <a:p>
            <a:pPr marL="6350" algn="just">
              <a:spcBef>
                <a:spcPts val="216"/>
              </a:spcBef>
            </a:pPr>
            <a:r>
              <a:rPr sz="2800" dirty="0">
                <a:latin typeface="Arial Unicode MS"/>
                <a:cs typeface="Arial Unicode MS"/>
              </a:rPr>
              <a:t>Los</a:t>
            </a:r>
            <a:r>
              <a:rPr sz="2800" spc="9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componentes</a:t>
            </a:r>
            <a:r>
              <a:rPr sz="2800" spc="9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9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los</a:t>
            </a:r>
            <a:r>
              <a:rPr sz="2800" spc="9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turbogeneradores</a:t>
            </a:r>
            <a:r>
              <a:rPr sz="2800" spc="100" dirty="0">
                <a:latin typeface="Arial Unicode MS"/>
                <a:cs typeface="Arial Unicode MS"/>
              </a:rPr>
              <a:t> </a:t>
            </a:r>
            <a:r>
              <a:rPr sz="2800" spc="-12" dirty="0">
                <a:latin typeface="Arial Unicode MS"/>
                <a:cs typeface="Arial Unicode MS"/>
              </a:rPr>
              <a:t>son:</a:t>
            </a:r>
            <a:endParaRPr sz="2800" dirty="0">
              <a:latin typeface="Arial Unicode MS"/>
              <a:cs typeface="Arial Unicode MS"/>
            </a:endParaRPr>
          </a:p>
          <a:p>
            <a:pPr marL="6350" marR="93249" algn="just">
              <a:lnSpc>
                <a:spcPct val="166100"/>
              </a:lnSpc>
              <a:spcBef>
                <a:spcPts val="360"/>
              </a:spcBef>
              <a:buFont typeface="+mj-lt"/>
              <a:buAutoNum type="arabicPeriod"/>
              <a:tabLst>
                <a:tab pos="61108" algn="l"/>
              </a:tabLst>
            </a:pP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Estator: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marco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sz="2800" b="1" spc="5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estator,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núcleo</a:t>
            </a:r>
            <a:r>
              <a:rPr sz="2800" b="1" spc="5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estator,</a:t>
            </a:r>
            <a:r>
              <a:rPr sz="2800" b="1" spc="5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devanado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sz="2800" b="1" spc="5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estator,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tapa</a:t>
            </a:r>
            <a:r>
              <a:rPr sz="2800" b="1" spc="5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extremo,</a:t>
            </a:r>
            <a:r>
              <a:rPr sz="2800" b="1" spc="5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casquillos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sz="2800" b="1" spc="5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caja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16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1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terminales</a:t>
            </a:r>
            <a:r>
              <a:rPr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sz="2800" b="1" spc="7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generador.</a:t>
            </a:r>
            <a:endParaRPr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6350" algn="just">
              <a:spcBef>
                <a:spcPts val="234"/>
              </a:spcBef>
              <a:buFont typeface="+mj-lt"/>
              <a:buAutoNum type="arabicPeriod"/>
              <a:tabLst>
                <a:tab pos="69838" algn="l"/>
              </a:tabLst>
            </a:pP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Rotor:</a:t>
            </a:r>
            <a:r>
              <a:rPr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eje</a:t>
            </a:r>
            <a:r>
              <a:rPr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sz="2800" b="1" spc="6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rotor,</a:t>
            </a:r>
            <a:r>
              <a:rPr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devanado</a:t>
            </a:r>
            <a:r>
              <a:rPr sz="2800" b="1" spc="6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rotor,</a:t>
            </a:r>
            <a:r>
              <a:rPr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anillo</a:t>
            </a:r>
            <a:r>
              <a:rPr sz="2800" b="1" spc="6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rotor</a:t>
            </a:r>
            <a:r>
              <a:rPr sz="2800" b="1" spc="6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conexión</a:t>
            </a:r>
            <a:r>
              <a:rPr sz="2800" b="1" spc="6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campo.</a:t>
            </a:r>
            <a:endParaRPr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6350" algn="just">
              <a:spcBef>
                <a:spcPts val="225"/>
              </a:spcBef>
              <a:buFont typeface="+mj-lt"/>
              <a:buAutoNum type="arabicPeriod"/>
              <a:tabLst>
                <a:tab pos="69838" algn="l"/>
              </a:tabLst>
            </a:pP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Sistema</a:t>
            </a:r>
            <a:r>
              <a:rPr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excitación:</a:t>
            </a:r>
            <a:r>
              <a:rPr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excitador</a:t>
            </a:r>
            <a:r>
              <a:rPr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piloto,</a:t>
            </a:r>
            <a:r>
              <a:rPr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excitador</a:t>
            </a:r>
            <a:r>
              <a:rPr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principal</a:t>
            </a:r>
            <a:r>
              <a:rPr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rueda</a:t>
            </a:r>
            <a:r>
              <a:rPr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diodos.</a:t>
            </a:r>
            <a:endParaRPr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6350" algn="just">
              <a:spcBef>
                <a:spcPts val="253"/>
              </a:spcBef>
              <a:buFont typeface="+mj-lt"/>
              <a:buAutoNum type="arabicPeriod"/>
              <a:tabLst>
                <a:tab pos="65473" algn="l"/>
              </a:tabLst>
            </a:pP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Auxiliares:</a:t>
            </a:r>
            <a:r>
              <a:rPr sz="2800" b="1" spc="6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cojinetes,</a:t>
            </a:r>
            <a:r>
              <a:rPr sz="2800" b="1" spc="6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sistema</a:t>
            </a:r>
            <a:r>
              <a:rPr sz="2800" b="1" spc="6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6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refrigeración</a:t>
            </a:r>
            <a:r>
              <a:rPr sz="2800" b="1" spc="6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sz="2800" b="1" spc="6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sistema</a:t>
            </a:r>
            <a:r>
              <a:rPr sz="2800" b="1" spc="6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6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suministro</a:t>
            </a:r>
            <a:r>
              <a:rPr sz="2800" b="1" spc="6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6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aceite.</a:t>
            </a:r>
            <a:endParaRPr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18091" y="13432716"/>
            <a:ext cx="9710917" cy="438903"/>
          </a:xfrm>
          <a:prstGeom prst="rect">
            <a:avLst/>
          </a:prstGeom>
        </p:spPr>
        <p:txBody>
          <a:bodyPr vert="horz" wrap="square" lIns="0" tIns="7938" rIns="0" bIns="0" rtlCol="0">
            <a:spAutoFit/>
          </a:bodyPr>
          <a:lstStyle/>
          <a:p>
            <a:pPr marL="7936">
              <a:spcBef>
                <a:spcPts val="62"/>
              </a:spcBef>
            </a:pPr>
            <a:r>
              <a:rPr sz="2800" b="1" spc="-19" dirty="0">
                <a:latin typeface="Arial Unicode MS"/>
                <a:cs typeface="Arial Unicode MS"/>
              </a:rPr>
              <a:t>FIGURA</a:t>
            </a:r>
            <a:r>
              <a:rPr sz="2800" b="1" spc="56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4.3</a:t>
            </a:r>
            <a:r>
              <a:rPr sz="2800" b="1" spc="56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Construcción</a:t>
            </a:r>
            <a:r>
              <a:rPr sz="2800" b="1" spc="56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de</a:t>
            </a:r>
            <a:r>
              <a:rPr sz="2800" b="1" spc="56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generador</a:t>
            </a:r>
            <a:r>
              <a:rPr sz="2800" b="1" spc="56" dirty="0">
                <a:latin typeface="Arial Unicode MS"/>
                <a:cs typeface="Arial Unicode MS"/>
              </a:rPr>
              <a:t> </a:t>
            </a:r>
            <a:r>
              <a:rPr sz="2800" b="1" spc="-6" dirty="0">
                <a:latin typeface="Arial Unicode MS"/>
                <a:cs typeface="Arial Unicode MS"/>
              </a:rPr>
              <a:t>síncrono.</a:t>
            </a:r>
            <a:endParaRPr sz="2800" b="1" dirty="0">
              <a:latin typeface="Arial Unicode MS"/>
              <a:cs typeface="Arial Unicode MS"/>
            </a:endParaRPr>
          </a:p>
        </p:txBody>
      </p:sp>
      <p:pic>
        <p:nvPicPr>
          <p:cNvPr id="2050" name="Picture 2" descr="Máquina síncrona aisl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3842" y="7233404"/>
            <a:ext cx="12508013" cy="6199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Universidad Carlos III de Madrid"/>
          <p:cNvSpPr>
            <a:spLocks noChangeAspect="1" noChangeArrowheads="1"/>
          </p:cNvSpPr>
          <p:nvPr/>
        </p:nvSpPr>
        <p:spPr bwMode="auto">
          <a:xfrm>
            <a:off x="13245068" y="6483249"/>
            <a:ext cx="4383940" cy="4383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95779" y="5891827"/>
            <a:ext cx="10053968" cy="709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75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4399" y="6786534"/>
            <a:ext cx="7507706" cy="623235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04789" y="594458"/>
            <a:ext cx="24424643" cy="6176756"/>
          </a:xfrm>
          <a:prstGeom prst="rect">
            <a:avLst/>
          </a:prstGeom>
        </p:spPr>
        <p:txBody>
          <a:bodyPr vert="horz" wrap="square" lIns="0" tIns="7938" rIns="0" bIns="0" rtlCol="0">
            <a:spAutoFit/>
          </a:bodyPr>
          <a:lstStyle/>
          <a:p>
            <a:pPr marL="7936" marR="3174" indent="110311"/>
            <a:r>
              <a:rPr sz="2800" dirty="0" err="1" smtClean="0">
                <a:latin typeface="Arial Unicode MS"/>
                <a:cs typeface="Arial Unicode MS"/>
              </a:rPr>
              <a:t>Una</a:t>
            </a:r>
            <a:r>
              <a:rPr sz="2800" spc="53" dirty="0" smtClean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máquina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síncrona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una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máquina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spc="-31" dirty="0">
                <a:latin typeface="Arial Unicode MS"/>
                <a:cs typeface="Arial Unicode MS"/>
              </a:rPr>
              <a:t>CA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cuya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velocidad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proporcional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a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spc="-16" dirty="0">
                <a:latin typeface="Arial Unicode MS"/>
                <a:cs typeface="Arial Unicode MS"/>
              </a:rPr>
              <a:t>la</a:t>
            </a:r>
            <a:r>
              <a:rPr sz="2800" dirty="0">
                <a:latin typeface="Arial Unicode MS"/>
                <a:cs typeface="Arial Unicode MS"/>
              </a:rPr>
              <a:t> frecuencia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corriente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del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inducido.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velocidad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condiciones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estado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estable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spc="-16" dirty="0">
                <a:latin typeface="Arial Unicode MS"/>
                <a:cs typeface="Arial Unicode MS"/>
              </a:rPr>
              <a:t>se</a:t>
            </a:r>
            <a:r>
              <a:rPr sz="2800" dirty="0">
                <a:latin typeface="Arial Unicode MS"/>
                <a:cs typeface="Arial Unicode MS"/>
              </a:rPr>
              <a:t> llama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velocidad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síncrona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(</a:t>
            </a:r>
            <a:r>
              <a:rPr sz="2800" dirty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sz="2800" spc="69" dirty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sz="2800" spc="-12" dirty="0">
                <a:solidFill>
                  <a:srgbClr val="007FAC"/>
                </a:solidFill>
                <a:latin typeface="Arial Unicode MS"/>
                <a:cs typeface="Arial Unicode MS"/>
              </a:rPr>
              <a:t>4.4</a:t>
            </a:r>
            <a:r>
              <a:rPr sz="2800" spc="-12" dirty="0">
                <a:latin typeface="Arial Unicode MS"/>
                <a:cs typeface="Arial Unicode MS"/>
              </a:rPr>
              <a:t>).</a:t>
            </a:r>
            <a:endParaRPr sz="2800" dirty="0">
              <a:latin typeface="Arial Unicode MS"/>
              <a:cs typeface="Arial Unicode MS"/>
            </a:endParaRPr>
          </a:p>
          <a:p>
            <a:pPr marL="7936" marR="9523" indent="110311"/>
            <a:r>
              <a:rPr sz="2800" spc="-6" dirty="0">
                <a:latin typeface="Arial Unicode MS"/>
                <a:cs typeface="Arial Unicode MS"/>
              </a:rPr>
              <a:t>Este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devanado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rotor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y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estator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genera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energía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spc="-31" dirty="0">
                <a:latin typeface="Arial Unicode MS"/>
                <a:cs typeface="Arial Unicode MS"/>
              </a:rPr>
              <a:t>CA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trifásica,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con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spc="-6" dirty="0">
                <a:latin typeface="Arial Unicode MS"/>
                <a:cs typeface="Arial Unicode MS"/>
              </a:rPr>
              <a:t>campo</a:t>
            </a:r>
            <a:r>
              <a:rPr sz="2800" dirty="0">
                <a:latin typeface="Arial Unicode MS"/>
                <a:cs typeface="Arial Unicode MS"/>
              </a:rPr>
              <a:t> magnético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spc="-31" dirty="0">
                <a:latin typeface="Arial Unicode MS"/>
                <a:cs typeface="Arial Unicode MS"/>
              </a:rPr>
              <a:t>CA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rotor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con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una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corriente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excitación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spc="-50" dirty="0">
                <a:latin typeface="Arial Unicode MS"/>
                <a:cs typeface="Arial Unicode MS"/>
              </a:rPr>
              <a:t>CC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que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alimenta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spc="-16" dirty="0">
                <a:latin typeface="Arial Unicode MS"/>
                <a:cs typeface="Arial Unicode MS"/>
              </a:rPr>
              <a:t>el</a:t>
            </a:r>
            <a:r>
              <a:rPr sz="2800" dirty="0">
                <a:latin typeface="Arial Unicode MS"/>
                <a:cs typeface="Arial Unicode MS"/>
              </a:rPr>
              <a:t> devanado</a:t>
            </a:r>
            <a:r>
              <a:rPr sz="2800" spc="8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del</a:t>
            </a:r>
            <a:r>
              <a:rPr sz="2800" spc="8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rotor.</a:t>
            </a:r>
            <a:r>
              <a:rPr sz="2800" spc="8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8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rotación</a:t>
            </a:r>
            <a:r>
              <a:rPr sz="2800" spc="8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del</a:t>
            </a:r>
            <a:r>
              <a:rPr sz="2800" spc="8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rotor</a:t>
            </a:r>
            <a:r>
              <a:rPr sz="2800" spc="8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da</a:t>
            </a:r>
            <a:r>
              <a:rPr sz="2800" spc="8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lugar</a:t>
            </a:r>
            <a:r>
              <a:rPr sz="2800" spc="8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a</a:t>
            </a:r>
            <a:r>
              <a:rPr sz="2800" spc="8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</a:t>
            </a:r>
            <a:r>
              <a:rPr sz="2800" spc="8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campo</a:t>
            </a:r>
            <a:r>
              <a:rPr sz="2800" spc="8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magnético</a:t>
            </a:r>
            <a:r>
              <a:rPr sz="2800" spc="8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giratorio.</a:t>
            </a:r>
            <a:r>
              <a:rPr sz="2800" spc="81" dirty="0">
                <a:latin typeface="Arial Unicode MS"/>
                <a:cs typeface="Arial Unicode MS"/>
              </a:rPr>
              <a:t> </a:t>
            </a:r>
            <a:r>
              <a:rPr sz="2800" spc="-12" dirty="0">
                <a:latin typeface="Arial Unicode MS"/>
                <a:cs typeface="Arial Unicode MS"/>
              </a:rPr>
              <a:t>Para</a:t>
            </a:r>
            <a:r>
              <a:rPr sz="2800" dirty="0">
                <a:latin typeface="Arial Unicode MS"/>
                <a:cs typeface="Arial Unicode MS"/>
              </a:rPr>
              <a:t> calcular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velocidad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síncrona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spc="-6" dirty="0">
                <a:latin typeface="Arial Unicode MS"/>
                <a:cs typeface="Arial Unicode MS"/>
              </a:rPr>
              <a:t>(Ns)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del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generador,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se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utiliza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 err="1">
                <a:latin typeface="Arial Unicode MS"/>
                <a:cs typeface="Arial Unicode MS"/>
              </a:rPr>
              <a:t>siguiente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spc="-6" dirty="0" err="1" smtClean="0">
                <a:latin typeface="Arial Unicode MS"/>
                <a:cs typeface="Arial Unicode MS"/>
              </a:rPr>
              <a:t>ecuación</a:t>
            </a:r>
            <a:r>
              <a:rPr sz="2800" spc="-6" dirty="0" smtClean="0">
                <a:latin typeface="Arial Unicode MS"/>
                <a:cs typeface="Arial Unicode MS"/>
              </a:rPr>
              <a:t>:</a:t>
            </a:r>
            <a:endParaRPr lang="es-ES" sz="2800" spc="-6" dirty="0" smtClean="0">
              <a:latin typeface="Arial Unicode MS"/>
              <a:cs typeface="Arial Unicode MS"/>
            </a:endParaRPr>
          </a:p>
          <a:p>
            <a:pPr marL="7936" marR="9523" indent="110311"/>
            <a:endParaRPr lang="es-ES" sz="2800" spc="-6" dirty="0">
              <a:latin typeface="Arial Unicode MS"/>
              <a:cs typeface="Arial Unicode MS"/>
            </a:endParaRPr>
          </a:p>
          <a:p>
            <a:pPr marL="7936" marR="9523" indent="110311"/>
            <a:endParaRPr lang="es-ES" sz="2800" spc="-6" dirty="0" smtClean="0">
              <a:latin typeface="Arial Unicode MS"/>
              <a:cs typeface="Arial Unicode MS"/>
            </a:endParaRPr>
          </a:p>
          <a:p>
            <a:pPr marL="7936" marR="9523" indent="110311"/>
            <a:endParaRPr lang="es-ES" sz="2800" spc="-6" dirty="0">
              <a:latin typeface="Arial Unicode MS"/>
              <a:cs typeface="Arial Unicode MS"/>
            </a:endParaRPr>
          </a:p>
          <a:p>
            <a:pPr marL="7936" marR="9523" indent="110311"/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90" dirty="0" smtClean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generadores</a:t>
            </a:r>
            <a:r>
              <a:rPr lang="es-ES" sz="2800" spc="9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síncronos</a:t>
            </a:r>
            <a:r>
              <a:rPr lang="es-ES" sz="2800" spc="9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tienen</a:t>
            </a:r>
            <a:r>
              <a:rPr lang="es-ES" sz="2800" spc="9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barras</a:t>
            </a:r>
            <a:r>
              <a:rPr lang="es-ES" sz="2800" spc="9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</a:t>
            </a:r>
            <a:r>
              <a:rPr lang="es-ES" sz="2800" spc="94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amortiguación</a:t>
            </a:r>
            <a:r>
              <a:rPr lang="es-ES" sz="2800" spc="9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en</a:t>
            </a:r>
            <a:r>
              <a:rPr lang="es-ES" sz="2800" spc="9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el</a:t>
            </a:r>
            <a:r>
              <a:rPr lang="es-ES" sz="2800" spc="9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rotor</a:t>
            </a:r>
            <a:r>
              <a:rPr lang="es-ES" sz="2800" spc="9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para</a:t>
            </a:r>
            <a:r>
              <a:rPr lang="es-ES" sz="2800" spc="94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amortiguar</a:t>
            </a:r>
            <a:r>
              <a:rPr lang="es-ES" sz="2800" spc="90" dirty="0">
                <a:latin typeface="Arial Unicode MS"/>
                <a:cs typeface="Arial Unicode MS"/>
              </a:rPr>
              <a:t> </a:t>
            </a:r>
            <a:r>
              <a:rPr lang="es-ES" sz="2800" spc="-16" dirty="0">
                <a:latin typeface="Arial Unicode MS"/>
                <a:cs typeface="Arial Unicode MS"/>
              </a:rPr>
              <a:t>las</a:t>
            </a:r>
            <a:r>
              <a:rPr lang="es-ES" sz="2800" spc="125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oscilaciones</a:t>
            </a:r>
            <a:r>
              <a:rPr lang="es-ES" sz="2800" spc="8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del</a:t>
            </a:r>
            <a:r>
              <a:rPr lang="es-ES" sz="2800" spc="84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rotor</a:t>
            </a:r>
            <a:r>
              <a:rPr lang="es-ES" sz="2800" spc="84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durante</a:t>
            </a:r>
            <a:r>
              <a:rPr lang="es-ES" sz="2800" spc="84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la</a:t>
            </a:r>
            <a:r>
              <a:rPr lang="es-ES" sz="2800" spc="8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condición</a:t>
            </a:r>
            <a:r>
              <a:rPr lang="es-ES" sz="2800" spc="84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transitoria.</a:t>
            </a:r>
            <a:r>
              <a:rPr lang="es-ES" sz="2800" spc="84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La</a:t>
            </a:r>
            <a:r>
              <a:rPr lang="es-ES" sz="2800" spc="84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representación</a:t>
            </a:r>
            <a:r>
              <a:rPr lang="es-ES" sz="2800" spc="84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</a:t>
            </a:r>
            <a:r>
              <a:rPr lang="es-ES" sz="2800" spc="8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estado</a:t>
            </a:r>
            <a:r>
              <a:rPr lang="es-ES" sz="2800" spc="84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estable</a:t>
            </a:r>
            <a:r>
              <a:rPr lang="es-ES" sz="2800" spc="84" dirty="0">
                <a:latin typeface="Arial Unicode MS"/>
                <a:cs typeface="Arial Unicode MS"/>
              </a:rPr>
              <a:t> </a:t>
            </a:r>
            <a:r>
              <a:rPr lang="es-ES" sz="2800" spc="-16" dirty="0">
                <a:latin typeface="Arial Unicode MS"/>
                <a:cs typeface="Arial Unicode MS"/>
              </a:rPr>
              <a:t>del</a:t>
            </a:r>
            <a:r>
              <a:rPr lang="es-ES" sz="2800" spc="125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generador</a:t>
            </a:r>
            <a:r>
              <a:rPr lang="es-ES" sz="2800" spc="6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síncrono</a:t>
            </a:r>
            <a:r>
              <a:rPr lang="es-ES" sz="2800" spc="6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se</a:t>
            </a:r>
            <a:r>
              <a:rPr lang="es-ES" sz="2800" spc="6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puede</a:t>
            </a:r>
            <a:r>
              <a:rPr lang="es-ES" sz="2800" spc="6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representar</a:t>
            </a:r>
            <a:r>
              <a:rPr lang="es-ES" sz="2800" spc="6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como</a:t>
            </a:r>
            <a:r>
              <a:rPr lang="es-ES" sz="2800" spc="6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se</a:t>
            </a:r>
            <a:r>
              <a:rPr lang="es-ES" sz="2800" spc="6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ve</a:t>
            </a:r>
            <a:r>
              <a:rPr lang="es-ES" sz="2800" spc="66" dirty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 la </a:t>
            </a:r>
            <a:r>
              <a:rPr lang="es-ES" sz="280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lang="es-ES" sz="2800" spc="66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ES" sz="2800" spc="-12" dirty="0">
                <a:solidFill>
                  <a:srgbClr val="007FAC"/>
                </a:solidFill>
                <a:latin typeface="Arial Unicode MS"/>
                <a:cs typeface="Arial Unicode MS"/>
              </a:rPr>
              <a:t>4.5</a:t>
            </a:r>
            <a:r>
              <a:rPr lang="es-ES" sz="2800" spc="-12" dirty="0">
                <a:latin typeface="Arial Unicode MS"/>
                <a:cs typeface="Arial Unicode MS"/>
              </a:rPr>
              <a:t>.</a:t>
            </a:r>
            <a:endParaRPr lang="es-ES" sz="2800" dirty="0">
              <a:latin typeface="Arial Unicode MS"/>
              <a:cs typeface="Arial Unicode MS"/>
            </a:endParaRPr>
          </a:p>
          <a:p>
            <a:pPr marL="23809" marR="48013" indent="110311"/>
            <a:r>
              <a:rPr lang="es-ES" sz="2800" dirty="0">
                <a:latin typeface="Arial Unicode MS"/>
                <a:cs typeface="Arial Unicode MS"/>
              </a:rPr>
              <a:t>Una</a:t>
            </a:r>
            <a:r>
              <a:rPr lang="es-ES" sz="2800" spc="5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serie</a:t>
            </a:r>
            <a:r>
              <a:rPr lang="es-ES" sz="2800" spc="5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ecuaciones</a:t>
            </a:r>
            <a:r>
              <a:rPr lang="es-ES" sz="2800" spc="5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y</a:t>
            </a:r>
            <a:r>
              <a:rPr lang="es-ES" sz="2800" spc="5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diagramas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pueden</a:t>
            </a:r>
            <a:r>
              <a:rPr lang="es-ES" sz="2800" spc="5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representar</a:t>
            </a:r>
            <a:r>
              <a:rPr lang="es-ES" sz="2800" spc="5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los</a:t>
            </a:r>
            <a:r>
              <a:rPr lang="es-ES" sz="2800" spc="5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períodos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en</a:t>
            </a:r>
            <a:r>
              <a:rPr lang="es-ES" sz="2800" spc="5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los</a:t>
            </a:r>
            <a:r>
              <a:rPr lang="es-ES" sz="2800" spc="5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que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spc="-6" dirty="0">
                <a:latin typeface="Arial Unicode MS"/>
                <a:cs typeface="Arial Unicode MS"/>
              </a:rPr>
              <a:t>pueden</a:t>
            </a:r>
            <a:r>
              <a:rPr lang="es-ES" sz="2800" spc="125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existir</a:t>
            </a:r>
            <a:r>
              <a:rPr lang="es-ES" sz="2800" spc="47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máquinas</a:t>
            </a:r>
            <a:r>
              <a:rPr lang="es-ES" sz="2800" spc="47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síncronas,</a:t>
            </a:r>
            <a:r>
              <a:rPr lang="es-ES" sz="2800" spc="47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como</a:t>
            </a:r>
            <a:r>
              <a:rPr lang="es-ES" sz="2800" spc="5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se</a:t>
            </a:r>
            <a:r>
              <a:rPr lang="es-ES" sz="2800" spc="47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ve</a:t>
            </a:r>
            <a:r>
              <a:rPr lang="es-ES" sz="2800" spc="47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en</a:t>
            </a:r>
            <a:r>
              <a:rPr lang="es-ES" sz="2800" spc="5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lang="es-ES" sz="2800" spc="47" dirty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ES" sz="2800" spc="-12" dirty="0">
                <a:solidFill>
                  <a:srgbClr val="007FAC"/>
                </a:solidFill>
                <a:latin typeface="Arial Unicode MS"/>
                <a:cs typeface="Arial Unicode MS"/>
              </a:rPr>
              <a:t>4.6</a:t>
            </a:r>
            <a:r>
              <a:rPr lang="es-ES" sz="2800" spc="-12" dirty="0">
                <a:latin typeface="Arial Unicode MS"/>
                <a:cs typeface="Arial Unicode MS"/>
              </a:rPr>
              <a:t>:</a:t>
            </a:r>
            <a:endParaRPr lang="es-ES" sz="2800" dirty="0">
              <a:latin typeface="Arial Unicode MS"/>
              <a:cs typeface="Arial Unicode MS"/>
            </a:endParaRPr>
          </a:p>
          <a:p>
            <a:pPr marL="480611" marR="83725" indent="-457200">
              <a:spcBef>
                <a:spcPts val="371"/>
              </a:spcBef>
              <a:buSzPct val="85714"/>
              <a:buFont typeface="Wingdings" panose="05000000000000000000" pitchFamily="2" charset="2"/>
              <a:buChar char="§"/>
              <a:tabLst>
                <a:tab pos="136103" algn="l"/>
                <a:tab pos="136501" algn="l"/>
              </a:tabLst>
            </a:pP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Período</a:t>
            </a:r>
            <a:r>
              <a:rPr lang="es-ES"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err="1">
                <a:solidFill>
                  <a:srgbClr val="0070C0"/>
                </a:solidFill>
                <a:latin typeface="Arial Unicode MS"/>
                <a:cs typeface="Arial Unicode MS"/>
              </a:rPr>
              <a:t>subtransitorio</a:t>
            </a:r>
            <a:r>
              <a:rPr lang="es-ES"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con</a:t>
            </a:r>
            <a:r>
              <a:rPr lang="es-ES"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reactancia</a:t>
            </a:r>
            <a:r>
              <a:rPr lang="es-ES"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síncrona</a:t>
            </a:r>
            <a:r>
              <a:rPr lang="es-ES"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</a:t>
            </a:r>
            <a:r>
              <a:rPr lang="es-ES"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impedancia</a:t>
            </a:r>
            <a:r>
              <a:rPr lang="es-ES"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campo</a:t>
            </a:r>
            <a:r>
              <a:rPr lang="es-ES"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</a:t>
            </a:r>
            <a:r>
              <a:rPr lang="es-ES"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impedancia</a:t>
            </a:r>
            <a:r>
              <a:rPr lang="es-ES"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16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1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barra</a:t>
            </a:r>
            <a:r>
              <a:rPr lang="es-ES" sz="2800" b="1" spc="8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8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amortiguación</a:t>
            </a:r>
            <a:r>
              <a:rPr lang="es-ES" sz="2800" b="1" spc="9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en</a:t>
            </a:r>
            <a:r>
              <a:rPr lang="es-ES" sz="2800" b="1" spc="8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paralelo.</a:t>
            </a:r>
            <a:endParaRPr lang="es-ES"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480611" marR="231337" indent="-457200">
              <a:buSzPct val="85714"/>
              <a:buFont typeface="Wingdings" panose="05000000000000000000" pitchFamily="2" charset="2"/>
              <a:buChar char="§"/>
              <a:tabLst>
                <a:tab pos="136103" algn="l"/>
                <a:tab pos="136501" algn="l"/>
              </a:tabLst>
            </a:pP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Período</a:t>
            </a:r>
            <a:r>
              <a:rPr lang="es-ES" sz="2800" b="1" spc="6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transitorio</a:t>
            </a:r>
            <a:r>
              <a:rPr lang="es-ES"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con</a:t>
            </a:r>
            <a:r>
              <a:rPr lang="es-ES"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reactancia</a:t>
            </a:r>
            <a:r>
              <a:rPr lang="es-ES"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síncrona</a:t>
            </a:r>
            <a:r>
              <a:rPr lang="es-ES" sz="2800" b="1" spc="6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</a:t>
            </a:r>
            <a:r>
              <a:rPr lang="es-ES"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impedancia</a:t>
            </a:r>
            <a:r>
              <a:rPr lang="es-ES"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campo</a:t>
            </a:r>
            <a:r>
              <a:rPr lang="es-ES" sz="2800" b="1" spc="6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solo</a:t>
            </a:r>
            <a:r>
              <a:rPr lang="es-ES"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cuando</a:t>
            </a:r>
            <a:r>
              <a:rPr lang="es-ES"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16" dirty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800" b="1" spc="1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corriente</a:t>
            </a:r>
            <a:r>
              <a:rPr lang="es-ES"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en</a:t>
            </a:r>
            <a:r>
              <a:rPr lang="es-ES"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barra</a:t>
            </a:r>
            <a:r>
              <a:rPr lang="es-ES"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amortiguación</a:t>
            </a:r>
            <a:r>
              <a:rPr lang="es-ES"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está</a:t>
            </a:r>
            <a:r>
              <a:rPr lang="es-ES"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decayendo.</a:t>
            </a:r>
            <a:endParaRPr lang="es-ES"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480611" marR="79361" indent="-457200">
              <a:spcBef>
                <a:spcPts val="50"/>
              </a:spcBef>
              <a:buSzPct val="92307"/>
              <a:buFont typeface="Wingdings" panose="05000000000000000000" pitchFamily="2" charset="2"/>
              <a:buChar char="§"/>
              <a:tabLst>
                <a:tab pos="136103" algn="l"/>
                <a:tab pos="136501" algn="l"/>
              </a:tabLst>
            </a:pP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Período</a:t>
            </a:r>
            <a:r>
              <a:rPr lang="es-ES"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estado</a:t>
            </a:r>
            <a:r>
              <a:rPr lang="es-ES"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estacionario</a:t>
            </a:r>
            <a:r>
              <a:rPr lang="es-ES"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con</a:t>
            </a:r>
            <a:r>
              <a:rPr lang="es-ES"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reactancia</a:t>
            </a:r>
            <a:r>
              <a:rPr lang="es-ES"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síncrona</a:t>
            </a:r>
            <a:r>
              <a:rPr lang="es-ES"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solo</a:t>
            </a:r>
            <a:r>
              <a:rPr lang="es-ES"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cuando</a:t>
            </a:r>
            <a:r>
              <a:rPr lang="es-ES"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corriente</a:t>
            </a:r>
            <a:r>
              <a:rPr lang="es-ES"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campo</a:t>
            </a:r>
            <a:r>
              <a:rPr lang="es-ES"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12" dirty="0">
                <a:solidFill>
                  <a:srgbClr val="0070C0"/>
                </a:solidFill>
                <a:latin typeface="Arial Unicode MS"/>
                <a:cs typeface="Arial Unicode MS"/>
              </a:rPr>
              <a:t>está</a:t>
            </a:r>
            <a:r>
              <a:rPr lang="es-ES" sz="2800" b="1" spc="1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decayendo.</a:t>
            </a:r>
            <a:endParaRPr lang="es-ES"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7936" marR="9523" indent="110311"/>
            <a:endParaRPr sz="469" dirty="0">
              <a:latin typeface="Arial Unicode MS"/>
              <a:cs typeface="Arial Unicode MS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287577" y="13330990"/>
            <a:ext cx="61013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936">
              <a:spcBef>
                <a:spcPts val="62"/>
              </a:spcBef>
            </a:pPr>
            <a:r>
              <a:rPr lang="en-US" sz="2800" b="1" spc="-19" dirty="0">
                <a:latin typeface="Arial Unicode MS"/>
                <a:cs typeface="Arial Unicode MS"/>
              </a:rPr>
              <a:t>FIGURA</a:t>
            </a:r>
            <a:r>
              <a:rPr lang="en-US" sz="2800" b="1" spc="34" dirty="0">
                <a:latin typeface="Arial Unicode MS"/>
                <a:cs typeface="Arial Unicode MS"/>
              </a:rPr>
              <a:t> </a:t>
            </a:r>
            <a:r>
              <a:rPr lang="en-US" sz="2800" b="1" dirty="0">
                <a:latin typeface="Arial Unicode MS"/>
                <a:cs typeface="Arial Unicode MS"/>
              </a:rPr>
              <a:t>4.4</a:t>
            </a:r>
            <a:r>
              <a:rPr lang="en-US" sz="2800" b="1" spc="34" dirty="0">
                <a:latin typeface="Arial Unicode MS"/>
                <a:cs typeface="Arial Unicode MS"/>
              </a:rPr>
              <a:t> </a:t>
            </a:r>
            <a:r>
              <a:rPr lang="en-US" sz="2800" b="1" dirty="0" err="1">
                <a:latin typeface="Arial Unicode MS"/>
                <a:cs typeface="Arial Unicode MS"/>
              </a:rPr>
              <a:t>Máquinas</a:t>
            </a:r>
            <a:r>
              <a:rPr lang="en-US" sz="2800" b="1" spc="37" dirty="0">
                <a:latin typeface="Arial Unicode MS"/>
                <a:cs typeface="Arial Unicode MS"/>
              </a:rPr>
              <a:t> </a:t>
            </a:r>
            <a:r>
              <a:rPr lang="en-US" sz="2800" b="1" spc="-6" dirty="0" err="1">
                <a:latin typeface="Arial Unicode MS"/>
                <a:cs typeface="Arial Unicode MS"/>
              </a:rPr>
              <a:t>sincrónicas</a:t>
            </a:r>
            <a:r>
              <a:rPr lang="en-US" sz="2800" b="1" spc="-6" dirty="0">
                <a:latin typeface="Arial Unicode MS"/>
                <a:cs typeface="Arial Unicode MS"/>
              </a:rPr>
              <a:t>.</a:t>
            </a:r>
            <a:endParaRPr lang="en-US" sz="2800" b="1" dirty="0">
              <a:latin typeface="Arial Unicode MS"/>
              <a:cs typeface="Arial Unicode MS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8823" y="2617248"/>
            <a:ext cx="6347745" cy="106558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6691" y="6786534"/>
            <a:ext cx="7730836" cy="623235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7080198" y="13034212"/>
            <a:ext cx="10583822" cy="12554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FIGURA 4.5 </a:t>
            </a:r>
            <a:r>
              <a:rPr lang="en-US" b="1" dirty="0" err="1" smtClean="0"/>
              <a:t>Representación</a:t>
            </a:r>
            <a:r>
              <a:rPr lang="en-US" b="1" dirty="0" smtClean="0"/>
              <a:t> </a:t>
            </a:r>
            <a:r>
              <a:rPr lang="en-US" b="1" dirty="0" err="1" smtClean="0"/>
              <a:t>en</a:t>
            </a:r>
            <a:r>
              <a:rPr lang="en-US" b="1" dirty="0" smtClean="0"/>
              <a:t> </a:t>
            </a:r>
            <a:r>
              <a:rPr lang="en-US" b="1" dirty="0" err="1" smtClean="0"/>
              <a:t>estado</a:t>
            </a:r>
            <a:r>
              <a:rPr lang="en-US" b="1" dirty="0" smtClean="0"/>
              <a:t> </a:t>
            </a:r>
            <a:r>
              <a:rPr lang="en-US" b="1" dirty="0" err="1" smtClean="0"/>
              <a:t>estacionario</a:t>
            </a:r>
            <a:r>
              <a:rPr lang="en-US" b="1" dirty="0" smtClean="0"/>
              <a:t> de un </a:t>
            </a:r>
            <a:r>
              <a:rPr lang="en-US" b="1" dirty="0" err="1" smtClean="0"/>
              <a:t>generador</a:t>
            </a:r>
            <a:r>
              <a:rPr lang="en-US" b="1" dirty="0" smtClean="0"/>
              <a:t> </a:t>
            </a:r>
            <a:r>
              <a:rPr lang="en-US" b="1" dirty="0" err="1"/>
              <a:t>síncrono</a:t>
            </a:r>
            <a:r>
              <a:rPr lang="en-US" b="1" dirty="0"/>
              <a:t>.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37527" y="6786534"/>
            <a:ext cx="8691905" cy="5735457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16237527" y="12521991"/>
            <a:ext cx="8691905" cy="1837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FIGURA 4.6 </a:t>
            </a:r>
            <a:r>
              <a:rPr lang="en-US" b="1" dirty="0" err="1" smtClean="0"/>
              <a:t>Reactancia</a:t>
            </a:r>
            <a:r>
              <a:rPr lang="en-US" b="1" dirty="0" smtClean="0"/>
              <a:t> de </a:t>
            </a:r>
            <a:r>
              <a:rPr lang="en-US" b="1" dirty="0" err="1" smtClean="0"/>
              <a:t>máquina</a:t>
            </a:r>
            <a:r>
              <a:rPr lang="en-US" b="1" dirty="0" smtClean="0"/>
              <a:t> </a:t>
            </a:r>
            <a:r>
              <a:rPr lang="en-US" b="1" dirty="0" err="1" smtClean="0"/>
              <a:t>síncrona</a:t>
            </a:r>
            <a:r>
              <a:rPr lang="en-US" b="1" dirty="0" smtClean="0"/>
              <a:t> </a:t>
            </a:r>
            <a:r>
              <a:rPr lang="en-US" b="1" dirty="0" err="1" smtClean="0"/>
              <a:t>en</a:t>
            </a:r>
            <a:r>
              <a:rPr lang="en-US" b="1" dirty="0" smtClean="0"/>
              <a:t> </a:t>
            </a:r>
            <a:r>
              <a:rPr lang="en-US" b="1" dirty="0" err="1" smtClean="0"/>
              <a:t>estado</a:t>
            </a:r>
            <a:r>
              <a:rPr lang="en-US" b="1" dirty="0" smtClean="0"/>
              <a:t> </a:t>
            </a:r>
            <a:r>
              <a:rPr lang="en-US" b="1" dirty="0" err="1" smtClean="0"/>
              <a:t>subtransitorio</a:t>
            </a:r>
            <a:r>
              <a:rPr lang="en-US" b="1" dirty="0"/>
              <a:t>, </a:t>
            </a:r>
            <a:r>
              <a:rPr lang="en-US" b="1" dirty="0" err="1"/>
              <a:t>transitorio</a:t>
            </a:r>
            <a:r>
              <a:rPr lang="en-US" b="1" dirty="0"/>
              <a:t> y </a:t>
            </a:r>
            <a:r>
              <a:rPr lang="en-US" b="1" dirty="0" err="1"/>
              <a:t>estacionario</a:t>
            </a:r>
            <a:r>
              <a:rPr lang="en-US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3808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385337" y="1617488"/>
            <a:ext cx="13249982" cy="8033289"/>
          </a:xfrm>
          <a:prstGeom prst="rect">
            <a:avLst/>
          </a:prstGeom>
        </p:spPr>
        <p:txBody>
          <a:bodyPr vert="horz" wrap="square" lIns="0" tIns="7938" rIns="0" bIns="0" rtlCol="0">
            <a:spAutoFit/>
          </a:bodyPr>
          <a:lstStyle/>
          <a:p>
            <a:pPr marL="118248">
              <a:spcBef>
                <a:spcPts val="62"/>
              </a:spcBef>
            </a:pPr>
            <a:r>
              <a:rPr sz="2800" spc="-6" dirty="0" err="1">
                <a:latin typeface="Arial Unicode MS"/>
                <a:cs typeface="Arial Unicode MS"/>
              </a:rPr>
              <a:t>En</a:t>
            </a:r>
            <a:r>
              <a:rPr sz="2800" spc="12" dirty="0">
                <a:latin typeface="Arial Unicode MS"/>
                <a:cs typeface="Arial Unicode MS"/>
              </a:rPr>
              <a:t> </a:t>
            </a:r>
            <a:r>
              <a:rPr lang="es-ES" sz="2800" spc="12" dirty="0" smtClean="0">
                <a:latin typeface="Arial Unicode MS"/>
                <a:cs typeface="Arial Unicode MS"/>
              </a:rPr>
              <a:t>la </a:t>
            </a:r>
            <a:r>
              <a:rPr sz="2800" dirty="0" err="1" smtClean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sz="2800" spc="16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sz="2800" spc="-12" dirty="0">
                <a:solidFill>
                  <a:srgbClr val="007FAC"/>
                </a:solidFill>
                <a:latin typeface="Arial Unicode MS"/>
                <a:cs typeface="Arial Unicode MS"/>
              </a:rPr>
              <a:t>4.7</a:t>
            </a:r>
            <a:r>
              <a:rPr sz="2800" spc="-12" dirty="0">
                <a:latin typeface="Arial Unicode MS"/>
                <a:cs typeface="Arial Unicode MS"/>
              </a:rPr>
              <a:t>:</a:t>
            </a:r>
            <a:endParaRPr sz="2800" dirty="0">
              <a:latin typeface="Arial Unicode MS"/>
              <a:cs typeface="Arial Unicode MS"/>
            </a:endParaRPr>
          </a:p>
          <a:p>
            <a:pPr>
              <a:spcBef>
                <a:spcPts val="19"/>
              </a:spcBef>
            </a:pPr>
            <a:endParaRPr sz="2800" dirty="0">
              <a:latin typeface="Arial Unicode MS"/>
              <a:cs typeface="Arial Unicode MS"/>
            </a:endParaRPr>
          </a:p>
          <a:p>
            <a:pPr marL="464739" indent="-457200">
              <a:buSzPct val="80000"/>
              <a:buFont typeface="Wingdings" panose="05000000000000000000" pitchFamily="2" charset="2"/>
              <a:buChar char="§"/>
              <a:tabLst>
                <a:tab pos="120231" algn="l"/>
                <a:tab pos="120629" algn="l"/>
              </a:tabLst>
            </a:pP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sz="2800" b="1" spc="1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región</a:t>
            </a:r>
            <a:r>
              <a:rPr sz="2800" b="1" spc="2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ab</a:t>
            </a:r>
            <a:r>
              <a:rPr sz="2800" b="1" spc="2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es</a:t>
            </a:r>
            <a:r>
              <a:rPr sz="2800" b="1" spc="1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sz="2800" b="1" spc="2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área</a:t>
            </a:r>
            <a:r>
              <a:rPr sz="2800" b="1" spc="2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2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sobreexcitación.</a:t>
            </a:r>
            <a:endParaRPr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464739" indent="-457200">
              <a:spcBef>
                <a:spcPts val="278"/>
              </a:spcBef>
              <a:buFont typeface="Wingdings" panose="05000000000000000000" pitchFamily="2" charset="2"/>
              <a:buChar char="§"/>
              <a:tabLst>
                <a:tab pos="120231" algn="l"/>
                <a:tab pos="120629" algn="l"/>
              </a:tabLst>
            </a:pP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sz="2800" b="1" spc="3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región</a:t>
            </a:r>
            <a:r>
              <a:rPr sz="2800" b="1" spc="3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bc</a:t>
            </a:r>
            <a:r>
              <a:rPr sz="2800" b="1" spc="3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es</a:t>
            </a:r>
            <a:r>
              <a:rPr sz="2800" b="1" spc="3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sz="2800" b="1" spc="3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área</a:t>
            </a:r>
            <a:r>
              <a:rPr sz="2800" b="1" spc="3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3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sobrecalentamiento</a:t>
            </a:r>
            <a:r>
              <a:rPr sz="2800" b="1" spc="3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sz="2800" b="1" spc="4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estator.</a:t>
            </a:r>
            <a:endParaRPr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464739" indent="-457200">
              <a:spcBef>
                <a:spcPts val="172"/>
              </a:spcBef>
              <a:buSzPct val="75000"/>
              <a:buFont typeface="Wingdings" panose="05000000000000000000" pitchFamily="2" charset="2"/>
              <a:buChar char="§"/>
              <a:tabLst>
                <a:tab pos="120231" algn="l"/>
                <a:tab pos="120629" algn="l"/>
              </a:tabLst>
            </a:pP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sz="2800" b="1" spc="1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región</a:t>
            </a:r>
            <a:r>
              <a:rPr sz="2800" b="1" spc="2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cd</a:t>
            </a:r>
            <a:r>
              <a:rPr sz="2800" b="1" spc="2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es</a:t>
            </a:r>
            <a:r>
              <a:rPr sz="2800" b="1" spc="2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sz="2800" b="1" spc="2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área</a:t>
            </a:r>
            <a:r>
              <a:rPr sz="2800" b="1" spc="1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2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subexcitación.</a:t>
            </a:r>
            <a:endParaRPr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464740" indent="-457200">
              <a:spcBef>
                <a:spcPts val="150"/>
              </a:spcBef>
              <a:buSzPct val="75000"/>
              <a:buFont typeface="Wingdings" panose="05000000000000000000" pitchFamily="2" charset="2"/>
              <a:buChar char="§"/>
              <a:tabLst>
                <a:tab pos="133723" algn="l"/>
                <a:tab pos="134119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+</a:t>
            </a:r>
            <a:r>
              <a:rPr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Q</a:t>
            </a:r>
            <a:r>
              <a:rPr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es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sz="2800" b="1" spc="5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potencia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reactiva</a:t>
            </a:r>
            <a:r>
              <a:rPr sz="2800" b="1" spc="5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suministrada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al</a:t>
            </a:r>
            <a:r>
              <a:rPr sz="2800" b="1" spc="5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sistema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desde</a:t>
            </a:r>
            <a:r>
              <a:rPr sz="2800" b="1" spc="5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generador</a:t>
            </a:r>
            <a:endParaRPr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464740" indent="-457200">
              <a:spcBef>
                <a:spcPts val="116"/>
              </a:spcBef>
              <a:buSzPct val="70588"/>
              <a:buFont typeface="Wingdings" panose="05000000000000000000" pitchFamily="2" charset="2"/>
              <a:buChar char="§"/>
              <a:tabLst>
                <a:tab pos="133723" algn="l"/>
                <a:tab pos="134119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-</a:t>
            </a:r>
            <a:r>
              <a:rPr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Q</a:t>
            </a:r>
            <a:r>
              <a:rPr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es</a:t>
            </a:r>
            <a:r>
              <a:rPr sz="2800" b="1" spc="6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potencia</a:t>
            </a:r>
            <a:r>
              <a:rPr sz="2800" b="1" spc="6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reactiva</a:t>
            </a:r>
            <a:r>
              <a:rPr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absorbida</a:t>
            </a:r>
            <a:r>
              <a:rPr sz="2800" b="1" spc="6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por</a:t>
            </a:r>
            <a:r>
              <a:rPr sz="2800" b="1" spc="6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generador</a:t>
            </a:r>
            <a:r>
              <a:rPr sz="2800" b="1" spc="6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sistema</a:t>
            </a:r>
            <a:endParaRPr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464739" indent="-457200">
              <a:spcBef>
                <a:spcPts val="172"/>
              </a:spcBef>
              <a:buSzPct val="80000"/>
              <a:buFont typeface="Wingdings" panose="05000000000000000000" pitchFamily="2" charset="2"/>
              <a:buChar char="§"/>
              <a:tabLst>
                <a:tab pos="120231" algn="l"/>
                <a:tab pos="120629" algn="l"/>
              </a:tabLst>
            </a:pPr>
            <a:r>
              <a:rPr lang="es-ES" sz="2800" b="1" spc="-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PF</a:t>
            </a:r>
            <a:r>
              <a:rPr sz="2800" b="1" spc="3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es</a:t>
            </a:r>
            <a:r>
              <a:rPr sz="2800" b="1" spc="3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sz="2800" b="1" spc="3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factor</a:t>
            </a:r>
            <a:r>
              <a:rPr sz="2800" b="1" spc="3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3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 err="1">
                <a:solidFill>
                  <a:srgbClr val="0070C0"/>
                </a:solidFill>
                <a:latin typeface="Arial Unicode MS"/>
                <a:cs typeface="Arial Unicode MS"/>
              </a:rPr>
              <a:t>potencia</a:t>
            </a:r>
            <a:r>
              <a:rPr sz="2800" b="1" spc="3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3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= </a:t>
            </a:r>
            <a:r>
              <a:rPr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cos</a:t>
            </a:r>
            <a:r>
              <a:rPr sz="2800" b="1" spc="3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12" dirty="0">
                <a:solidFill>
                  <a:srgbClr val="0070C0"/>
                </a:solidFill>
                <a:latin typeface="Arial Unicode MS"/>
                <a:cs typeface="Arial Unicode MS"/>
              </a:rPr>
              <a:t>(φ</a:t>
            </a:r>
            <a:r>
              <a:rPr sz="2800" b="1" spc="-1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).</a:t>
            </a:r>
            <a:endParaRPr lang="es-ES" sz="2800" b="1" spc="-12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464739" indent="-457200">
              <a:spcBef>
                <a:spcPts val="172"/>
              </a:spcBef>
              <a:buSzPct val="80000"/>
              <a:buFont typeface="Wingdings" panose="05000000000000000000" pitchFamily="2" charset="2"/>
              <a:buChar char="§"/>
              <a:tabLst>
                <a:tab pos="120231" algn="l"/>
                <a:tab pos="120629" algn="l"/>
              </a:tabLst>
            </a:pPr>
            <a:endParaRPr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7936" marR="3174" indent="110311">
              <a:lnSpc>
                <a:spcPct val="124600"/>
              </a:lnSpc>
              <a:spcBef>
                <a:spcPts val="379"/>
              </a:spcBef>
            </a:pPr>
            <a:r>
              <a:rPr sz="2800" spc="-6" dirty="0">
                <a:latin typeface="Arial Unicode MS"/>
                <a:cs typeface="Arial Unicode MS"/>
              </a:rPr>
              <a:t>Esta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curva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asegura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que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unidad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funcionará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los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límites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spc="-6" dirty="0">
                <a:latin typeface="Arial Unicode MS"/>
                <a:cs typeface="Arial Unicode MS"/>
              </a:rPr>
              <a:t>temperatura </a:t>
            </a:r>
            <a:r>
              <a:rPr sz="2800" dirty="0">
                <a:latin typeface="Arial Unicode MS"/>
                <a:cs typeface="Arial Unicode MS"/>
              </a:rPr>
              <a:t>permitidos.</a:t>
            </a:r>
            <a:r>
              <a:rPr sz="2800" spc="8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losQ</a:t>
            </a:r>
            <a:r>
              <a:rPr sz="2800" spc="88" dirty="0">
                <a:latin typeface="Arial Unicode MS"/>
                <a:cs typeface="Arial Unicode MS"/>
              </a:rPr>
              <a:t> </a:t>
            </a:r>
            <a:r>
              <a:rPr sz="2800" spc="-16" dirty="0">
                <a:latin typeface="Arial Unicode MS"/>
                <a:cs typeface="Arial Unicode MS"/>
              </a:rPr>
              <a:t>(MVAR)</a:t>
            </a:r>
            <a:r>
              <a:rPr sz="2800" spc="88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se</a:t>
            </a:r>
            <a:r>
              <a:rPr sz="2800" spc="8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controla</a:t>
            </a:r>
            <a:r>
              <a:rPr sz="2800" spc="88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</a:t>
            </a:r>
            <a:r>
              <a:rPr sz="2800" spc="88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el</a:t>
            </a:r>
            <a:r>
              <a:rPr sz="2800" spc="88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generador</a:t>
            </a:r>
            <a:r>
              <a:rPr sz="2800" spc="8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controlando</a:t>
            </a:r>
            <a:r>
              <a:rPr sz="2800" spc="88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88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corriente</a:t>
            </a:r>
            <a:r>
              <a:rPr sz="2800" spc="88" dirty="0">
                <a:latin typeface="Arial Unicode MS"/>
                <a:cs typeface="Arial Unicode MS"/>
              </a:rPr>
              <a:t> </a:t>
            </a:r>
            <a:r>
              <a:rPr sz="2800" spc="-16" dirty="0">
                <a:latin typeface="Arial Unicode MS"/>
                <a:cs typeface="Arial Unicode MS"/>
              </a:rPr>
              <a:t>del</a:t>
            </a:r>
            <a:r>
              <a:rPr sz="2800" dirty="0">
                <a:latin typeface="Arial Unicode MS"/>
                <a:cs typeface="Arial Unicode MS"/>
              </a:rPr>
              <a:t> campo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excitación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spc="-6" dirty="0">
                <a:latin typeface="Arial Unicode MS"/>
                <a:cs typeface="Arial Unicode MS"/>
              </a:rPr>
              <a:t>(IF)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y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el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spc="-12" dirty="0" smtClean="0">
                <a:latin typeface="Arial Unicode MS"/>
                <a:cs typeface="Arial Unicode MS"/>
              </a:rPr>
              <a:t>P(MW</a:t>
            </a:r>
            <a:r>
              <a:rPr sz="2800" spc="-12" dirty="0">
                <a:latin typeface="Arial Unicode MS"/>
                <a:cs typeface="Arial Unicode MS"/>
              </a:rPr>
              <a:t>)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está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controlado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por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spc="34" dirty="0">
                <a:latin typeface="Arial Unicode MS"/>
                <a:cs typeface="Arial Unicode MS"/>
              </a:rPr>
              <a:t>motor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primario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spc="-16" dirty="0">
                <a:latin typeface="Arial Unicode MS"/>
                <a:cs typeface="Arial Unicode MS"/>
              </a:rPr>
              <a:t>(es</a:t>
            </a:r>
            <a:r>
              <a:rPr sz="2800" dirty="0">
                <a:latin typeface="Arial Unicode MS"/>
                <a:cs typeface="Arial Unicode MS"/>
              </a:rPr>
              <a:t> decir,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agregando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más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vapor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a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turbina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vapor).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ecuación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para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esto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spc="-16" dirty="0">
                <a:latin typeface="Arial Unicode MS"/>
                <a:cs typeface="Arial Unicode MS"/>
              </a:rPr>
              <a:t>es:</a:t>
            </a:r>
            <a:endParaRPr sz="2800" dirty="0">
              <a:latin typeface="Arial Unicode MS"/>
              <a:cs typeface="Arial Unicode MS"/>
            </a:endParaRPr>
          </a:p>
          <a:p>
            <a:pPr marL="118248" algn="ctr">
              <a:spcBef>
                <a:spcPts val="53"/>
              </a:spcBef>
            </a:pPr>
            <a:r>
              <a:rPr sz="2800" b="1" dirty="0" smtClean="0">
                <a:latin typeface="Arial Unicode MS"/>
                <a:cs typeface="Arial Unicode MS"/>
              </a:rPr>
              <a:t>MW</a:t>
            </a:r>
            <a:r>
              <a:rPr lang="es-ES" sz="2800" b="1" dirty="0" smtClean="0">
                <a:latin typeface="Arial Unicode MS"/>
                <a:cs typeface="Arial Unicode MS"/>
              </a:rPr>
              <a:t> = </a:t>
            </a:r>
            <a:r>
              <a:rPr sz="2800" b="1" dirty="0" smtClean="0">
                <a:latin typeface="Arial Unicode MS"/>
                <a:cs typeface="Arial Unicode MS"/>
              </a:rPr>
              <a:t>MVA</a:t>
            </a:r>
            <a:r>
              <a:rPr sz="2800" b="1" spc="-3" dirty="0" smtClean="0">
                <a:latin typeface="Arial Unicode MS"/>
                <a:cs typeface="Arial Unicode MS"/>
              </a:rPr>
              <a:t> </a:t>
            </a:r>
            <a:r>
              <a:rPr lang="es-ES" sz="2800" b="1" spc="-3" dirty="0" smtClean="0">
                <a:latin typeface="Arial Unicode MS"/>
                <a:cs typeface="Arial Unicode MS"/>
              </a:rPr>
              <a:t>x</a:t>
            </a:r>
            <a:r>
              <a:rPr sz="2800" b="1" spc="-3" dirty="0" smtClean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cos </a:t>
            </a:r>
            <a:r>
              <a:rPr sz="2800" b="1" spc="-16" dirty="0">
                <a:latin typeface="Arial Unicode MS"/>
                <a:cs typeface="Arial Unicode MS"/>
              </a:rPr>
              <a:t>(φ)</a:t>
            </a:r>
            <a:endParaRPr sz="2800" b="1" dirty="0">
              <a:latin typeface="Arial Unicode MS"/>
              <a:cs typeface="Arial Unicode MS"/>
            </a:endParaRPr>
          </a:p>
          <a:p>
            <a:pPr marL="7936">
              <a:spcBef>
                <a:spcPts val="191"/>
              </a:spcBef>
            </a:pPr>
            <a:r>
              <a:rPr sz="2800" dirty="0">
                <a:latin typeface="Arial Unicode MS"/>
                <a:cs typeface="Arial Unicode MS"/>
              </a:rPr>
              <a:t>donde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(φ)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el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ángulo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entre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el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voltaje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y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corriente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los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terminales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del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spc="-6" dirty="0" err="1">
                <a:latin typeface="Arial Unicode MS"/>
                <a:cs typeface="Arial Unicode MS"/>
              </a:rPr>
              <a:t>generador</a:t>
            </a:r>
            <a:r>
              <a:rPr sz="2800" spc="-6" dirty="0" smtClean="0">
                <a:latin typeface="Arial Unicode MS"/>
                <a:cs typeface="Arial Unicode MS"/>
              </a:rPr>
              <a:t>.</a:t>
            </a:r>
            <a:endParaRPr lang="es-ES" sz="2800" spc="-6" dirty="0" smtClean="0">
              <a:latin typeface="Arial Unicode MS"/>
              <a:cs typeface="Arial Unicode MS"/>
            </a:endParaRPr>
          </a:p>
          <a:p>
            <a:pPr marL="7936">
              <a:spcBef>
                <a:spcPts val="191"/>
              </a:spcBef>
            </a:pPr>
            <a:endParaRPr lang="es-ES" sz="2800" spc="-6" dirty="0" smtClean="0">
              <a:latin typeface="Arial Unicode MS"/>
              <a:cs typeface="Arial Unicode MS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385336" y="425231"/>
            <a:ext cx="2479985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Arial Unicode MS"/>
              </a:rPr>
              <a:t>Las </a:t>
            </a:r>
            <a:r>
              <a:rPr lang="en-US" sz="2800" dirty="0" err="1">
                <a:latin typeface="Arial Unicode MS"/>
              </a:rPr>
              <a:t>redes</a:t>
            </a:r>
            <a:r>
              <a:rPr lang="en-US" sz="2800" dirty="0">
                <a:latin typeface="Arial Unicode MS"/>
              </a:rPr>
              <a:t> de </a:t>
            </a:r>
            <a:r>
              <a:rPr lang="en-US" sz="2800" dirty="0" err="1">
                <a:latin typeface="Arial Unicode MS"/>
              </a:rPr>
              <a:t>generadores</a:t>
            </a:r>
            <a:r>
              <a:rPr lang="en-US" sz="2800" dirty="0">
                <a:latin typeface="Arial Unicode MS"/>
              </a:rPr>
              <a:t> </a:t>
            </a:r>
            <a:r>
              <a:rPr lang="en-US" sz="2800" dirty="0" err="1">
                <a:latin typeface="Arial Unicode MS"/>
              </a:rPr>
              <a:t>generan</a:t>
            </a:r>
            <a:r>
              <a:rPr lang="en-US" sz="2800" dirty="0">
                <a:latin typeface="Arial Unicode MS"/>
              </a:rPr>
              <a:t> </a:t>
            </a:r>
            <a:r>
              <a:rPr lang="en-US" sz="2800" dirty="0" err="1">
                <a:latin typeface="Arial Unicode MS"/>
              </a:rPr>
              <a:t>una</a:t>
            </a:r>
            <a:r>
              <a:rPr lang="en-US" sz="2800" dirty="0">
                <a:latin typeface="Arial Unicode MS"/>
              </a:rPr>
              <a:t> gran </a:t>
            </a:r>
            <a:r>
              <a:rPr lang="en-US" sz="2800" dirty="0" err="1" smtClean="0">
                <a:latin typeface="Arial Unicode MS"/>
              </a:rPr>
              <a:t>cantidad</a:t>
            </a:r>
            <a:r>
              <a:rPr lang="en-US" sz="2800" dirty="0" smtClean="0">
                <a:latin typeface="Arial Unicode MS"/>
              </a:rPr>
              <a:t> de </a:t>
            </a:r>
            <a:r>
              <a:rPr lang="en-US" sz="2800" dirty="0" err="1" smtClean="0">
                <a:latin typeface="Arial Unicode MS"/>
              </a:rPr>
              <a:t>calor</a:t>
            </a:r>
            <a:r>
              <a:rPr lang="en-US" sz="2800" dirty="0">
                <a:latin typeface="Arial Unicode MS"/>
              </a:rPr>
              <a:t>. La </a:t>
            </a:r>
            <a:r>
              <a:rPr lang="en-US" sz="2800" dirty="0" err="1">
                <a:latin typeface="Arial Unicode MS"/>
              </a:rPr>
              <a:t>limitación</a:t>
            </a:r>
            <a:r>
              <a:rPr lang="en-US" sz="2800" dirty="0">
                <a:latin typeface="Arial Unicode MS"/>
              </a:rPr>
              <a:t> de la </a:t>
            </a:r>
            <a:r>
              <a:rPr lang="en-US" sz="2800" dirty="0" err="1">
                <a:latin typeface="Arial Unicode MS"/>
              </a:rPr>
              <a:t>operación</a:t>
            </a:r>
            <a:r>
              <a:rPr lang="en-US" sz="2800" dirty="0">
                <a:latin typeface="Arial Unicode MS"/>
              </a:rPr>
              <a:t> del </a:t>
            </a:r>
            <a:r>
              <a:rPr lang="en-US" sz="2800" dirty="0" err="1">
                <a:latin typeface="Arial Unicode MS"/>
              </a:rPr>
              <a:t>generador</a:t>
            </a:r>
            <a:r>
              <a:rPr lang="en-US" sz="2800" dirty="0">
                <a:latin typeface="Arial Unicode MS"/>
              </a:rPr>
              <a:t> </a:t>
            </a:r>
            <a:r>
              <a:rPr lang="en-US" sz="2800" dirty="0" err="1">
                <a:latin typeface="Arial Unicode MS"/>
              </a:rPr>
              <a:t>debido</a:t>
            </a:r>
            <a:r>
              <a:rPr lang="en-US" sz="2800" dirty="0">
                <a:latin typeface="Arial Unicode MS"/>
              </a:rPr>
              <a:t> </a:t>
            </a:r>
            <a:r>
              <a:rPr lang="en-US" sz="2800" dirty="0" smtClean="0">
                <a:latin typeface="Arial Unicode MS"/>
              </a:rPr>
              <a:t>al </a:t>
            </a:r>
            <a:r>
              <a:rPr lang="en-US" sz="2800" dirty="0" err="1" smtClean="0">
                <a:latin typeface="Arial Unicode MS"/>
              </a:rPr>
              <a:t>calentamiento</a:t>
            </a:r>
            <a:r>
              <a:rPr lang="en-US" sz="2800" dirty="0" smtClean="0">
                <a:latin typeface="Arial Unicode MS"/>
              </a:rPr>
              <a:t> </a:t>
            </a:r>
            <a:r>
              <a:rPr lang="en-US" sz="2800" dirty="0" err="1">
                <a:latin typeface="Arial Unicode MS"/>
              </a:rPr>
              <a:t>sigue</a:t>
            </a:r>
            <a:r>
              <a:rPr lang="en-US" sz="2800" dirty="0">
                <a:latin typeface="Arial Unicode MS"/>
              </a:rPr>
              <a:t> las </a:t>
            </a:r>
            <a:r>
              <a:rPr lang="en-US" sz="2800" dirty="0" err="1">
                <a:latin typeface="Arial Unicode MS"/>
              </a:rPr>
              <a:t>curvas</a:t>
            </a:r>
            <a:r>
              <a:rPr lang="en-US" sz="2800" dirty="0">
                <a:latin typeface="Arial Unicode MS"/>
              </a:rPr>
              <a:t> de </a:t>
            </a:r>
            <a:r>
              <a:rPr lang="en-US" sz="2800" dirty="0" err="1">
                <a:latin typeface="Arial Unicode MS"/>
              </a:rPr>
              <a:t>capacidad</a:t>
            </a:r>
            <a:r>
              <a:rPr lang="en-US" sz="2800" dirty="0">
                <a:latin typeface="Arial Unicode MS"/>
              </a:rPr>
              <a:t> del </a:t>
            </a:r>
            <a:r>
              <a:rPr lang="en-US" sz="2800" dirty="0" err="1">
                <a:latin typeface="Arial Unicode MS"/>
              </a:rPr>
              <a:t>generador</a:t>
            </a:r>
            <a:r>
              <a:rPr lang="en-US" sz="2800" dirty="0">
                <a:latin typeface="Arial Unicode MS"/>
              </a:rPr>
              <a:t> </a:t>
            </a:r>
            <a:r>
              <a:rPr lang="en-US" sz="2800" dirty="0" err="1" smtClean="0">
                <a:latin typeface="Arial Unicode MS"/>
              </a:rPr>
              <a:t>como</a:t>
            </a:r>
            <a:r>
              <a:rPr lang="en-US" sz="2800" dirty="0" smtClean="0">
                <a:latin typeface="Arial Unicode MS"/>
              </a:rPr>
              <a:t> </a:t>
            </a:r>
            <a:r>
              <a:rPr lang="en-US" sz="2800" dirty="0">
                <a:latin typeface="Arial Unicode MS"/>
              </a:rPr>
              <a:t>se </a:t>
            </a:r>
            <a:r>
              <a:rPr lang="en-US" sz="2800" dirty="0" err="1">
                <a:latin typeface="Arial Unicode MS"/>
              </a:rPr>
              <a:t>muestra</a:t>
            </a:r>
            <a:r>
              <a:rPr lang="en-US" sz="2800" dirty="0">
                <a:latin typeface="Arial Unicode MS"/>
              </a:rPr>
              <a:t> </a:t>
            </a:r>
            <a:r>
              <a:rPr lang="en-US" sz="2800" dirty="0" err="1">
                <a:latin typeface="Arial Unicode MS"/>
              </a:rPr>
              <a:t>en</a:t>
            </a:r>
            <a:r>
              <a:rPr lang="en-US" sz="2800" dirty="0">
                <a:latin typeface="Arial Unicode MS"/>
              </a:rPr>
              <a:t> la </a:t>
            </a:r>
            <a:r>
              <a:rPr lang="en-US" sz="2800" dirty="0" err="1">
                <a:latin typeface="Arial Unicode MS"/>
              </a:rPr>
              <a:t>Figura</a:t>
            </a:r>
            <a:r>
              <a:rPr lang="en-US" sz="2800" dirty="0">
                <a:latin typeface="Arial Unicode MS"/>
              </a:rPr>
              <a:t> 4.7.</a:t>
            </a:r>
          </a:p>
        </p:txBody>
      </p:sp>
      <p:sp>
        <p:nvSpPr>
          <p:cNvPr id="7" name="Rectángulo 6"/>
          <p:cNvSpPr/>
          <p:nvPr/>
        </p:nvSpPr>
        <p:spPr>
          <a:xfrm>
            <a:off x="15875986" y="11565248"/>
            <a:ext cx="70685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FIGURA 4.7 </a:t>
            </a:r>
            <a:r>
              <a:rPr lang="en-US" sz="2800" b="1" dirty="0" err="1"/>
              <a:t>Curva</a:t>
            </a:r>
            <a:r>
              <a:rPr lang="en-US" sz="2800" b="1" dirty="0"/>
              <a:t> de </a:t>
            </a:r>
            <a:r>
              <a:rPr lang="en-US" sz="2800" b="1" dirty="0" err="1"/>
              <a:t>capacidad</a:t>
            </a:r>
            <a:r>
              <a:rPr lang="en-US" sz="2800" b="1" dirty="0"/>
              <a:t> del </a:t>
            </a:r>
            <a:r>
              <a:rPr lang="en-US" sz="2800" b="1" dirty="0" err="1"/>
              <a:t>generador</a:t>
            </a:r>
            <a:r>
              <a:rPr lang="en-US" sz="2800" b="1" dirty="0"/>
              <a:t>.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35319" y="2024797"/>
            <a:ext cx="11549870" cy="8894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29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330989" y="2058677"/>
            <a:ext cx="11670632" cy="915475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83970" y="454882"/>
            <a:ext cx="12747019" cy="13178288"/>
          </a:xfrm>
          <a:prstGeom prst="rect">
            <a:avLst/>
          </a:prstGeom>
        </p:spPr>
        <p:txBody>
          <a:bodyPr vert="horz" wrap="square" lIns="0" tIns="7938" rIns="0" bIns="0" rtlCol="0">
            <a:spAutoFit/>
          </a:bodyPr>
          <a:lstStyle/>
          <a:p>
            <a:pPr marL="7936">
              <a:spcBef>
                <a:spcPts val="62"/>
              </a:spcBef>
            </a:pPr>
            <a:r>
              <a:rPr lang="es-ES" sz="2800" b="1" dirty="0">
                <a:latin typeface="Arial Unicode MS"/>
                <a:cs typeface="Arial Unicode MS"/>
              </a:rPr>
              <a:t>4.4.1</a:t>
            </a:r>
            <a:r>
              <a:rPr lang="es-ES" sz="2800" b="1" spc="71" dirty="0">
                <a:latin typeface="Arial Unicode MS"/>
                <a:cs typeface="Arial Unicode MS"/>
              </a:rPr>
              <a:t> </a:t>
            </a:r>
            <a:r>
              <a:rPr lang="es-ES" sz="2800" b="1" dirty="0">
                <a:latin typeface="Arial Unicode MS"/>
                <a:cs typeface="Arial Unicode MS"/>
              </a:rPr>
              <a:t>Sistema</a:t>
            </a:r>
            <a:r>
              <a:rPr lang="es-ES" sz="2800" b="1" spc="75" dirty="0">
                <a:latin typeface="Arial Unicode MS"/>
                <a:cs typeface="Arial Unicode MS"/>
              </a:rPr>
              <a:t> </a:t>
            </a:r>
            <a:r>
              <a:rPr lang="es-ES" sz="2800" b="1" dirty="0">
                <a:latin typeface="Arial Unicode MS"/>
                <a:cs typeface="Arial Unicode MS"/>
              </a:rPr>
              <a:t>de</a:t>
            </a:r>
            <a:r>
              <a:rPr lang="es-ES" sz="2800" b="1" spc="75" dirty="0">
                <a:latin typeface="Arial Unicode MS"/>
                <a:cs typeface="Arial Unicode MS"/>
              </a:rPr>
              <a:t> </a:t>
            </a:r>
            <a:r>
              <a:rPr lang="es-ES" sz="2800" b="1" dirty="0">
                <a:latin typeface="Arial Unicode MS"/>
                <a:cs typeface="Arial Unicode MS"/>
              </a:rPr>
              <a:t>excitación</a:t>
            </a:r>
            <a:r>
              <a:rPr lang="es-ES" sz="2800" b="1" spc="71" dirty="0">
                <a:latin typeface="Arial Unicode MS"/>
                <a:cs typeface="Arial Unicode MS"/>
              </a:rPr>
              <a:t> </a:t>
            </a:r>
            <a:r>
              <a:rPr lang="es-ES" sz="2800" b="1" dirty="0">
                <a:latin typeface="Arial Unicode MS"/>
                <a:cs typeface="Arial Unicode MS"/>
              </a:rPr>
              <a:t>del</a:t>
            </a:r>
            <a:r>
              <a:rPr lang="es-ES" sz="2800" b="1" spc="75" dirty="0">
                <a:latin typeface="Arial Unicode MS"/>
                <a:cs typeface="Arial Unicode MS"/>
              </a:rPr>
              <a:t> </a:t>
            </a:r>
            <a:r>
              <a:rPr lang="es-ES" sz="2800" b="1" dirty="0">
                <a:latin typeface="Arial Unicode MS"/>
                <a:cs typeface="Arial Unicode MS"/>
              </a:rPr>
              <a:t>generador</a:t>
            </a:r>
            <a:r>
              <a:rPr lang="es-ES" sz="2800" b="1" spc="75" dirty="0"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latin typeface="Arial Unicode MS"/>
                <a:cs typeface="Arial Unicode MS"/>
              </a:rPr>
              <a:t>síncrono</a:t>
            </a:r>
          </a:p>
          <a:p>
            <a:pPr marL="7936">
              <a:spcBef>
                <a:spcPts val="62"/>
              </a:spcBef>
            </a:pPr>
            <a:endParaRPr lang="es-ES" sz="2800" dirty="0">
              <a:latin typeface="Arial Unicode MS"/>
              <a:cs typeface="Arial Unicode MS"/>
            </a:endParaRPr>
          </a:p>
          <a:p>
            <a:pPr marL="7936" marR="3174">
              <a:spcBef>
                <a:spcPts val="343"/>
              </a:spcBef>
            </a:pPr>
            <a:r>
              <a:rPr lang="es-ES" sz="2800" dirty="0">
                <a:latin typeface="Arial Unicode MS"/>
                <a:cs typeface="Arial Unicode MS"/>
              </a:rPr>
              <a:t>Un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generador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síncrono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tiene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un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devanado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campo</a:t>
            </a:r>
            <a:r>
              <a:rPr lang="es-ES" sz="2800" spc="6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en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un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rotor.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spc="-6" dirty="0">
                <a:latin typeface="Arial Unicode MS"/>
                <a:cs typeface="Arial Unicode MS"/>
              </a:rPr>
              <a:t>Este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devanado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necesita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spc="-16" dirty="0">
                <a:latin typeface="Arial Unicode MS"/>
                <a:cs typeface="Arial Unicode MS"/>
              </a:rPr>
              <a:t>una</a:t>
            </a:r>
            <a:r>
              <a:rPr lang="es-ES" sz="2800" spc="125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corriente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excitación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spc="-34" dirty="0">
                <a:latin typeface="Arial Unicode MS"/>
                <a:cs typeface="Arial Unicode MS"/>
              </a:rPr>
              <a:t>CC.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spc="-19" dirty="0">
                <a:latin typeface="Arial Unicode MS"/>
                <a:cs typeface="Arial Unicode MS"/>
              </a:rPr>
              <a:t>El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cambio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en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la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corriente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excitación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da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como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resultado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un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spc="-6" dirty="0">
                <a:latin typeface="Arial Unicode MS"/>
                <a:cs typeface="Arial Unicode MS"/>
              </a:rPr>
              <a:t>cambio</a:t>
            </a:r>
            <a:r>
              <a:rPr lang="es-ES" sz="2800" spc="125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potencia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reactiva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y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un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cambio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en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el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voltaje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del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terminal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del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generador.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endParaRPr lang="es-ES" sz="2800" dirty="0">
              <a:latin typeface="Arial Unicode MS"/>
              <a:cs typeface="Arial Unicode MS"/>
            </a:endParaRPr>
          </a:p>
          <a:p>
            <a:pPr marL="7936" marR="112296">
              <a:spcBef>
                <a:spcPts val="3"/>
              </a:spcBef>
            </a:pPr>
            <a:endParaRPr lang="es-ES" sz="2800" spc="-19" dirty="0" smtClean="0">
              <a:latin typeface="Arial Unicode MS"/>
              <a:cs typeface="Arial Unicode MS"/>
            </a:endParaRPr>
          </a:p>
          <a:p>
            <a:pPr marL="7936" marR="112296">
              <a:spcBef>
                <a:spcPts val="3"/>
              </a:spcBef>
            </a:pPr>
            <a:r>
              <a:rPr sz="2800" spc="-19" dirty="0" smtClean="0">
                <a:latin typeface="Arial Unicode MS"/>
                <a:cs typeface="Arial Unicode MS"/>
              </a:rPr>
              <a:t>El</a:t>
            </a:r>
            <a:r>
              <a:rPr sz="2800" spc="50" dirty="0" smtClean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sistema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excitación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utilizado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para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el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generador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el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sistema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excitación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sin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spc="-6" dirty="0">
                <a:latin typeface="Arial Unicode MS"/>
                <a:cs typeface="Arial Unicode MS"/>
              </a:rPr>
              <a:t>escobillas</a:t>
            </a:r>
            <a:r>
              <a:rPr sz="2800" spc="12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que</a:t>
            </a:r>
            <a:r>
              <a:rPr sz="2800" spc="4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consta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los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siguientes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spc="-6" dirty="0">
                <a:latin typeface="Arial Unicode MS"/>
                <a:cs typeface="Arial Unicode MS"/>
              </a:rPr>
              <a:t>componentes:</a:t>
            </a:r>
            <a:endParaRPr sz="2800" dirty="0">
              <a:latin typeface="Arial Unicode MS"/>
              <a:cs typeface="Arial Unicode MS"/>
            </a:endParaRPr>
          </a:p>
          <a:p>
            <a:pPr>
              <a:spcBef>
                <a:spcPts val="25"/>
              </a:spcBef>
            </a:pPr>
            <a:endParaRPr sz="2800" dirty="0">
              <a:latin typeface="Arial Unicode MS"/>
              <a:cs typeface="Arial Unicode MS"/>
            </a:endParaRPr>
          </a:p>
          <a:p>
            <a:pPr marL="1424723" lvl="1" indent="-457200">
              <a:buSzPct val="92307"/>
              <a:buFont typeface="Arial" panose="020B0604020202020204" pitchFamily="34" charset="0"/>
              <a:buChar char="•"/>
              <a:tabLst>
                <a:tab pos="120629" algn="l"/>
                <a:tab pos="121025" algn="l"/>
              </a:tabLst>
            </a:pPr>
            <a:r>
              <a:rPr sz="2800" b="1" dirty="0">
                <a:latin typeface="Arial Unicode MS"/>
                <a:cs typeface="Arial Unicode MS"/>
              </a:rPr>
              <a:t>Excitador</a:t>
            </a:r>
            <a:r>
              <a:rPr sz="2800" b="1" spc="75" dirty="0">
                <a:latin typeface="Arial Unicode MS"/>
                <a:cs typeface="Arial Unicode MS"/>
              </a:rPr>
              <a:t> </a:t>
            </a:r>
            <a:r>
              <a:rPr sz="2800" b="1" spc="-6" dirty="0">
                <a:latin typeface="Arial Unicode MS"/>
                <a:cs typeface="Arial Unicode MS"/>
              </a:rPr>
              <a:t>piloto</a:t>
            </a:r>
            <a:endParaRPr sz="2800" b="1" dirty="0">
              <a:latin typeface="Arial Unicode MS"/>
              <a:cs typeface="Arial Unicode MS"/>
            </a:endParaRPr>
          </a:p>
          <a:p>
            <a:pPr marL="1424723" lvl="1" indent="-457200">
              <a:spcBef>
                <a:spcPts val="294"/>
              </a:spcBef>
              <a:buSzPct val="109090"/>
              <a:buFont typeface="Arial" panose="020B0604020202020204" pitchFamily="34" charset="0"/>
              <a:buChar char="•"/>
              <a:tabLst>
                <a:tab pos="120629" algn="l"/>
                <a:tab pos="121025" algn="l"/>
              </a:tabLst>
            </a:pPr>
            <a:r>
              <a:rPr sz="2800" b="1" dirty="0">
                <a:latin typeface="Arial Unicode MS"/>
                <a:cs typeface="Arial Unicode MS"/>
              </a:rPr>
              <a:t>Excitador</a:t>
            </a:r>
            <a:r>
              <a:rPr sz="2800" b="1" spc="62" dirty="0">
                <a:latin typeface="Arial Unicode MS"/>
                <a:cs typeface="Arial Unicode MS"/>
              </a:rPr>
              <a:t> </a:t>
            </a:r>
            <a:r>
              <a:rPr sz="2800" b="1" spc="-6" dirty="0">
                <a:latin typeface="Arial Unicode MS"/>
                <a:cs typeface="Arial Unicode MS"/>
              </a:rPr>
              <a:t>principal</a:t>
            </a:r>
            <a:endParaRPr sz="2800" b="1" dirty="0">
              <a:latin typeface="Arial Unicode MS"/>
              <a:cs typeface="Arial Unicode MS"/>
            </a:endParaRPr>
          </a:p>
          <a:p>
            <a:pPr marL="1424723" lvl="1" indent="-457200">
              <a:spcBef>
                <a:spcPts val="266"/>
              </a:spcBef>
              <a:buSzPct val="92307"/>
              <a:buFont typeface="Arial" panose="020B0604020202020204" pitchFamily="34" charset="0"/>
              <a:buChar char="•"/>
              <a:tabLst>
                <a:tab pos="120629" algn="l"/>
                <a:tab pos="121025" algn="l"/>
              </a:tabLst>
            </a:pPr>
            <a:r>
              <a:rPr sz="2800" b="1" dirty="0">
                <a:latin typeface="Arial Unicode MS"/>
                <a:cs typeface="Arial Unicode MS"/>
              </a:rPr>
              <a:t>Rueda </a:t>
            </a:r>
            <a:r>
              <a:rPr sz="2800" b="1" spc="-6" dirty="0">
                <a:latin typeface="Arial Unicode MS"/>
                <a:cs typeface="Arial Unicode MS"/>
              </a:rPr>
              <a:t>rectificadora</a:t>
            </a:r>
            <a:endParaRPr sz="2800" b="1" dirty="0">
              <a:latin typeface="Arial Unicode MS"/>
              <a:cs typeface="Arial Unicode MS"/>
            </a:endParaRPr>
          </a:p>
          <a:p>
            <a:pPr marL="1424723" lvl="1" indent="-457200">
              <a:spcBef>
                <a:spcPts val="229"/>
              </a:spcBef>
              <a:buSzPct val="85714"/>
              <a:buFont typeface="Arial" panose="020B0604020202020204" pitchFamily="34" charset="0"/>
              <a:buChar char="•"/>
              <a:tabLst>
                <a:tab pos="120629" algn="l"/>
                <a:tab pos="121025" algn="l"/>
              </a:tabLst>
            </a:pPr>
            <a:r>
              <a:rPr sz="2800" b="1" dirty="0" err="1">
                <a:latin typeface="Arial Unicode MS"/>
                <a:cs typeface="Arial Unicode MS"/>
              </a:rPr>
              <a:t>Regulador</a:t>
            </a:r>
            <a:r>
              <a:rPr sz="2800" b="1" spc="60" dirty="0"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latin typeface="Arial Unicode MS"/>
                <a:cs typeface="Arial Unicode MS"/>
              </a:rPr>
              <a:t>automático </a:t>
            </a:r>
            <a:r>
              <a:rPr sz="2800" b="1" dirty="0" smtClean="0">
                <a:latin typeface="Arial Unicode MS"/>
                <a:cs typeface="Arial Unicode MS"/>
              </a:rPr>
              <a:t>de</a:t>
            </a:r>
            <a:r>
              <a:rPr sz="2800" b="1" spc="62" dirty="0" smtClean="0">
                <a:latin typeface="Arial Unicode MS"/>
                <a:cs typeface="Arial Unicode MS"/>
              </a:rPr>
              <a:t> </a:t>
            </a:r>
            <a:r>
              <a:rPr sz="2800" b="1" dirty="0" err="1" smtClean="0">
                <a:latin typeface="Arial Unicode MS"/>
                <a:cs typeface="Arial Unicode MS"/>
              </a:rPr>
              <a:t>voltaje</a:t>
            </a:r>
            <a:endParaRPr lang="es-ES" sz="2800" b="1" spc="-6" dirty="0" smtClean="0">
              <a:latin typeface="Arial Unicode MS"/>
              <a:cs typeface="Arial Unicode MS"/>
            </a:endParaRPr>
          </a:p>
          <a:p>
            <a:pPr marL="120629" indent="-113089">
              <a:spcBef>
                <a:spcPts val="229"/>
              </a:spcBef>
              <a:buSzPct val="85714"/>
              <a:buChar char="-"/>
              <a:tabLst>
                <a:tab pos="120629" algn="l"/>
                <a:tab pos="121025" algn="l"/>
              </a:tabLst>
            </a:pPr>
            <a:endParaRPr sz="2800" dirty="0">
              <a:latin typeface="Arial Unicode MS"/>
              <a:cs typeface="Arial Unicode MS"/>
            </a:endParaRPr>
          </a:p>
          <a:p>
            <a:pPr marL="7936" marR="3174" indent="110311">
              <a:spcBef>
                <a:spcPts val="379"/>
              </a:spcBef>
            </a:pPr>
            <a:r>
              <a:rPr sz="2800" spc="-6" dirty="0">
                <a:latin typeface="Arial Unicode MS"/>
                <a:cs typeface="Arial Unicode MS"/>
              </a:rPr>
              <a:t>En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sistema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excitación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sin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escobillas,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se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monta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rectificador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el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rotor.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spc="-16" dirty="0">
                <a:latin typeface="Arial Unicode MS"/>
                <a:cs typeface="Arial Unicode MS"/>
              </a:rPr>
              <a:t>fem</a:t>
            </a:r>
            <a:r>
              <a:rPr sz="2800" dirty="0">
                <a:latin typeface="Arial Unicode MS"/>
                <a:cs typeface="Arial Unicode MS"/>
              </a:rPr>
              <a:t> inducida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el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devanado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del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rotor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trifásico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del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excitador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principal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se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rectifica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y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spc="-16" dirty="0">
                <a:latin typeface="Arial Unicode MS"/>
                <a:cs typeface="Arial Unicode MS"/>
              </a:rPr>
              <a:t>se</a:t>
            </a:r>
            <a:r>
              <a:rPr sz="2800" spc="12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suministra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al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devanado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campo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spc="-50" dirty="0">
                <a:latin typeface="Arial Unicode MS"/>
                <a:cs typeface="Arial Unicode MS"/>
              </a:rPr>
              <a:t>CC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del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generador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principal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el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rotor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como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spc="-16" dirty="0">
                <a:latin typeface="Arial Unicode MS"/>
                <a:cs typeface="Arial Unicode MS"/>
              </a:rPr>
              <a:t>se</a:t>
            </a:r>
            <a:r>
              <a:rPr sz="2800" dirty="0">
                <a:latin typeface="Arial Unicode MS"/>
                <a:cs typeface="Arial Unicode MS"/>
              </a:rPr>
              <a:t> muestra</a:t>
            </a:r>
            <a:r>
              <a:rPr sz="2800" spc="10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</a:t>
            </a:r>
            <a:r>
              <a:rPr sz="2800" dirty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sz="2800" spc="107" dirty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sz="2800" spc="-12" dirty="0">
                <a:solidFill>
                  <a:srgbClr val="007FAC"/>
                </a:solidFill>
                <a:latin typeface="Arial Unicode MS"/>
                <a:cs typeface="Arial Unicode MS"/>
              </a:rPr>
              <a:t>4.8.</a:t>
            </a:r>
            <a:endParaRPr sz="2800" dirty="0">
              <a:latin typeface="Arial Unicode MS"/>
              <a:cs typeface="Arial Unicode MS"/>
            </a:endParaRPr>
          </a:p>
          <a:p>
            <a:pPr marL="7936" marR="15078" indent="110311">
              <a:spcBef>
                <a:spcPts val="60"/>
              </a:spcBef>
            </a:pPr>
            <a:r>
              <a:rPr sz="2800" spc="-6" dirty="0">
                <a:latin typeface="Arial Unicode MS"/>
                <a:cs typeface="Arial Unicode MS"/>
              </a:rPr>
              <a:t>Este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sistema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no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necesita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anillos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colectores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ni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cepillos.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Tiene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el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excitador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principal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el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spc="-16" dirty="0">
                <a:latin typeface="Arial Unicode MS"/>
                <a:cs typeface="Arial Unicode MS"/>
              </a:rPr>
              <a:t>eje</a:t>
            </a:r>
            <a:r>
              <a:rPr sz="2800" spc="12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principal</a:t>
            </a:r>
            <a:r>
              <a:rPr sz="2800" spc="10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del</a:t>
            </a:r>
            <a:r>
              <a:rPr sz="2800" spc="10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generador-turbina</a:t>
            </a:r>
            <a:r>
              <a:rPr sz="2800" spc="10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con</a:t>
            </a:r>
            <a:r>
              <a:rPr sz="2800" spc="10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</a:t>
            </a:r>
            <a:r>
              <a:rPr sz="2800" spc="10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rectificador</a:t>
            </a:r>
            <a:r>
              <a:rPr sz="2800" spc="10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giratorio</a:t>
            </a:r>
            <a:r>
              <a:rPr sz="2800" spc="10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y</a:t>
            </a:r>
            <a:r>
              <a:rPr sz="2800" spc="10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</a:t>
            </a:r>
            <a:r>
              <a:rPr sz="2800" spc="10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excitador</a:t>
            </a:r>
            <a:r>
              <a:rPr sz="2800" spc="10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piloto</a:t>
            </a:r>
            <a:r>
              <a:rPr sz="2800" spc="10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del</a:t>
            </a:r>
            <a:r>
              <a:rPr sz="2800" spc="107" dirty="0">
                <a:latin typeface="Arial Unicode MS"/>
                <a:cs typeface="Arial Unicode MS"/>
              </a:rPr>
              <a:t> </a:t>
            </a:r>
            <a:r>
              <a:rPr sz="2800" spc="-6" dirty="0">
                <a:latin typeface="Arial Unicode MS"/>
                <a:cs typeface="Arial Unicode MS"/>
              </a:rPr>
              <a:t>generador</a:t>
            </a:r>
            <a:r>
              <a:rPr sz="2800" spc="12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imanes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permanentes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como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se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muestra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detalle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</a:t>
            </a:r>
            <a:r>
              <a:rPr sz="2800" dirty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sz="2800" spc="66" dirty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sz="2800" spc="-12" dirty="0">
                <a:solidFill>
                  <a:srgbClr val="007FAC"/>
                </a:solidFill>
                <a:latin typeface="Arial Unicode MS"/>
                <a:cs typeface="Arial Unicode MS"/>
              </a:rPr>
              <a:t>4.9</a:t>
            </a:r>
            <a:r>
              <a:rPr sz="2800" spc="-12" dirty="0">
                <a:latin typeface="Arial Unicode MS"/>
                <a:cs typeface="Arial Unicode MS"/>
              </a:rPr>
              <a:t>.</a:t>
            </a:r>
            <a:endParaRPr sz="2800" dirty="0">
              <a:latin typeface="Arial Unicode MS"/>
              <a:cs typeface="Arial Unicode MS"/>
            </a:endParaRPr>
          </a:p>
          <a:p>
            <a:pPr marL="7936" marR="74599" indent="110311"/>
            <a:r>
              <a:rPr sz="2800" spc="-6" dirty="0">
                <a:latin typeface="Arial Unicode MS"/>
                <a:cs typeface="Arial Unicode MS"/>
              </a:rPr>
              <a:t>Este</a:t>
            </a:r>
            <a:r>
              <a:rPr sz="2800" spc="8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sistema</a:t>
            </a:r>
            <a:r>
              <a:rPr sz="2800" spc="8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proporciona</a:t>
            </a:r>
            <a:r>
              <a:rPr sz="2800" spc="8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al</a:t>
            </a:r>
            <a:r>
              <a:rPr sz="2800" spc="8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generador</a:t>
            </a:r>
            <a:r>
              <a:rPr sz="2800" spc="8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principal</a:t>
            </a:r>
            <a:r>
              <a:rPr sz="2800" spc="8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una</a:t>
            </a:r>
            <a:r>
              <a:rPr sz="2800" spc="8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corriente</a:t>
            </a:r>
            <a:r>
              <a:rPr sz="2800" spc="8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continua</a:t>
            </a:r>
            <a:r>
              <a:rPr sz="2800" spc="8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para</a:t>
            </a:r>
            <a:r>
              <a:rPr sz="2800" spc="8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el</a:t>
            </a:r>
            <a:r>
              <a:rPr sz="2800" spc="84" dirty="0">
                <a:latin typeface="Arial Unicode MS"/>
                <a:cs typeface="Arial Unicode MS"/>
              </a:rPr>
              <a:t> </a:t>
            </a:r>
            <a:r>
              <a:rPr sz="2800" spc="-6" dirty="0">
                <a:latin typeface="Arial Unicode MS"/>
                <a:cs typeface="Arial Unicode MS"/>
              </a:rPr>
              <a:t>devanado</a:t>
            </a:r>
            <a:r>
              <a:rPr sz="2800" spc="12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campo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y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controla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esta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corriente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función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del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voltaje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salida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del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generador.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endParaRPr lang="es-ES" sz="2800" spc="62" dirty="0" smtClean="0">
              <a:latin typeface="Arial Unicode MS"/>
              <a:cs typeface="Arial Unicode MS"/>
            </a:endParaRPr>
          </a:p>
          <a:p>
            <a:pPr marL="7936" marR="74599" indent="110311" algn="just"/>
            <a:r>
              <a:rPr lang="es-ES" sz="2800" spc="62" dirty="0" smtClean="0">
                <a:latin typeface="Arial Unicode MS"/>
                <a:cs typeface="Arial Unicode MS"/>
              </a:rPr>
              <a:t>La </a:t>
            </a:r>
            <a:r>
              <a:rPr lang="es-ES" sz="2800" spc="62" dirty="0">
                <a:latin typeface="Arial Unicode MS"/>
                <a:cs typeface="Arial Unicode MS"/>
              </a:rPr>
              <a:t>excitatriz proporciona corriente continua al devanado decampo del generador y le da al regulador </a:t>
            </a:r>
            <a:r>
              <a:rPr lang="es-ES" sz="2800" spc="62" dirty="0" smtClean="0">
                <a:latin typeface="Arial Unicode MS"/>
                <a:cs typeface="Arial Unicode MS"/>
              </a:rPr>
              <a:t>el control de la salida </a:t>
            </a:r>
            <a:r>
              <a:rPr lang="es-ES" sz="2800" spc="62" dirty="0">
                <a:latin typeface="Arial Unicode MS"/>
                <a:cs typeface="Arial Unicode MS"/>
              </a:rPr>
              <a:t>de la excitatriz en función de la tensión de salida del </a:t>
            </a:r>
            <a:r>
              <a:rPr lang="es-ES" sz="2800" spc="62" dirty="0" smtClean="0">
                <a:latin typeface="Arial Unicode MS"/>
                <a:cs typeface="Arial Unicode MS"/>
              </a:rPr>
              <a:t>generador</a:t>
            </a:r>
            <a:r>
              <a:rPr lang="es-ES" sz="2800" spc="62" dirty="0">
                <a:latin typeface="Arial Unicode MS"/>
                <a:cs typeface="Arial Unicode MS"/>
              </a:rPr>
              <a:t>.</a:t>
            </a:r>
            <a:endParaRPr sz="2800" dirty="0">
              <a:latin typeface="Arial Unicode MS"/>
              <a:cs typeface="Arial Unicode MS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6356865" y="12132193"/>
            <a:ext cx="72792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FIGURA 4.8 Sistema de </a:t>
            </a:r>
            <a:r>
              <a:rPr lang="en-US" sz="2800" b="1" dirty="0" err="1"/>
              <a:t>excitación</a:t>
            </a:r>
            <a:r>
              <a:rPr lang="en-US" sz="2800" b="1" dirty="0"/>
              <a:t> sin </a:t>
            </a:r>
            <a:r>
              <a:rPr lang="en-US" sz="2800" b="1" dirty="0" err="1"/>
              <a:t>escobillas</a:t>
            </a:r>
            <a:r>
              <a:rPr lang="en-US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68987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064601" y="12376838"/>
            <a:ext cx="1724420" cy="3175"/>
          </a:xfrm>
          <a:custGeom>
            <a:avLst/>
            <a:gdLst/>
            <a:ahLst/>
            <a:cxnLst/>
            <a:rect l="l" t="t" r="r" b="b"/>
            <a:pathLst>
              <a:path w="2759075" h="5079">
                <a:moveTo>
                  <a:pt x="2759036" y="0"/>
                </a:moveTo>
                <a:lnTo>
                  <a:pt x="0" y="0"/>
                </a:lnTo>
                <a:lnTo>
                  <a:pt x="0" y="5039"/>
                </a:lnTo>
                <a:lnTo>
                  <a:pt x="2759036" y="5039"/>
                </a:lnTo>
                <a:lnTo>
                  <a:pt x="27590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857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846968" y="2983832"/>
            <a:ext cx="10274969" cy="541421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6717377" y="8758865"/>
            <a:ext cx="6534150" cy="951479"/>
          </a:xfrm>
          <a:prstGeom prst="rect">
            <a:avLst/>
          </a:prstGeom>
        </p:spPr>
        <p:txBody>
          <a:bodyPr vert="horz" wrap="square" lIns="0" tIns="7938" rIns="0" bIns="0" rtlCol="0">
            <a:spAutoFit/>
          </a:bodyPr>
          <a:lstStyle/>
          <a:p>
            <a:pPr marL="7936">
              <a:spcBef>
                <a:spcPts val="62"/>
              </a:spcBef>
            </a:pPr>
            <a:r>
              <a:rPr sz="2800" b="1" spc="-16" dirty="0">
                <a:latin typeface="Arial Unicode MS"/>
                <a:cs typeface="Arial Unicode MS"/>
              </a:rPr>
              <a:t>FIGURA</a:t>
            </a:r>
            <a:r>
              <a:rPr sz="2800" b="1" spc="28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4.9</a:t>
            </a:r>
            <a:r>
              <a:rPr sz="2800" b="1" spc="31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Sección</a:t>
            </a:r>
            <a:r>
              <a:rPr sz="2800" b="1" spc="31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transversal</a:t>
            </a:r>
            <a:r>
              <a:rPr sz="2800" b="1" spc="31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del</a:t>
            </a:r>
            <a:r>
              <a:rPr sz="2800" b="1" spc="31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sistema</a:t>
            </a:r>
            <a:r>
              <a:rPr sz="2800" b="1" spc="31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de</a:t>
            </a:r>
            <a:r>
              <a:rPr sz="2800" b="1" spc="28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excitación</a:t>
            </a:r>
            <a:r>
              <a:rPr sz="2800" b="1" spc="31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sin</a:t>
            </a:r>
            <a:r>
              <a:rPr sz="2800" b="1" spc="31" dirty="0">
                <a:latin typeface="Arial Unicode MS"/>
                <a:cs typeface="Arial Unicode MS"/>
              </a:rPr>
              <a:t> </a:t>
            </a:r>
            <a:r>
              <a:rPr sz="2800" b="1" spc="-6" dirty="0">
                <a:latin typeface="Arial Unicode MS"/>
                <a:cs typeface="Arial Unicode MS"/>
              </a:rPr>
              <a:t>escobillas.</a:t>
            </a:r>
            <a:endParaRPr sz="2800" b="1" dirty="0">
              <a:latin typeface="Arial Unicode MS"/>
              <a:cs typeface="Arial Unicode MS"/>
            </a:endParaRPr>
          </a:p>
          <a:p>
            <a:pPr>
              <a:spcBef>
                <a:spcPts val="10"/>
              </a:spcBef>
            </a:pPr>
            <a:endParaRPr sz="531" dirty="0">
              <a:latin typeface="Arial Unicode MS"/>
              <a:cs typeface="Arial Unicode MS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264694" y="565852"/>
            <a:ext cx="14582274" cy="12272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540" lvl="2">
              <a:spcBef>
                <a:spcPts val="62"/>
              </a:spcBef>
              <a:tabLst>
                <a:tab pos="177768" algn="l"/>
              </a:tabLst>
            </a:pPr>
            <a:r>
              <a:rPr lang="es-ES" sz="2800" b="1" dirty="0" smtClean="0">
                <a:latin typeface="Arial Unicode MS"/>
                <a:cs typeface="Arial Unicode MS"/>
              </a:rPr>
              <a:t>4.4.2 </a:t>
            </a:r>
            <a:r>
              <a:rPr lang="es-ES" sz="2800" b="1" dirty="0">
                <a:latin typeface="Arial Unicode MS"/>
                <a:cs typeface="Arial Unicode MS"/>
              </a:rPr>
              <a:t>Valores nominales del generador síncrono</a:t>
            </a:r>
          </a:p>
          <a:p>
            <a:pPr marL="7540" lvl="2">
              <a:spcBef>
                <a:spcPts val="62"/>
              </a:spcBef>
              <a:tabLst>
                <a:tab pos="177768" algn="l"/>
              </a:tabLst>
            </a:pPr>
            <a:endParaRPr lang="es-ES" sz="2800" dirty="0">
              <a:latin typeface="Arial Unicode MS"/>
              <a:cs typeface="Arial Unicode MS"/>
            </a:endParaRPr>
          </a:p>
          <a:p>
            <a:pPr marL="7936">
              <a:spcBef>
                <a:spcPts val="3"/>
              </a:spcBef>
            </a:pPr>
            <a:r>
              <a:rPr lang="es-ES" sz="2800" dirty="0">
                <a:latin typeface="Arial Unicode MS"/>
                <a:cs typeface="Arial Unicode MS"/>
              </a:rPr>
              <a:t>La</a:t>
            </a:r>
            <a:r>
              <a:rPr lang="es-ES" sz="2800" spc="4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relación</a:t>
            </a:r>
            <a:r>
              <a:rPr lang="es-ES" sz="2800" spc="4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</a:t>
            </a:r>
            <a:r>
              <a:rPr lang="es-ES" sz="2800" spc="47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cortocircuito</a:t>
            </a:r>
            <a:r>
              <a:rPr lang="es-ES" sz="2800" spc="43" dirty="0">
                <a:latin typeface="Arial Unicode MS"/>
                <a:cs typeface="Arial Unicode MS"/>
              </a:rPr>
              <a:t> </a:t>
            </a:r>
            <a:r>
              <a:rPr lang="es-ES" sz="2800" spc="-31" dirty="0">
                <a:latin typeface="Arial Unicode MS"/>
                <a:cs typeface="Arial Unicode MS"/>
              </a:rPr>
              <a:t>(SCR)</a:t>
            </a:r>
            <a:r>
              <a:rPr lang="es-ES" sz="2800" spc="4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se</a:t>
            </a:r>
            <a:r>
              <a:rPr lang="es-ES" sz="2800" spc="47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define</a:t>
            </a:r>
            <a:r>
              <a:rPr lang="es-ES" sz="2800" spc="4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</a:t>
            </a:r>
            <a:r>
              <a:rPr lang="es-ES" sz="2800" spc="4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la</a:t>
            </a:r>
            <a:r>
              <a:rPr lang="es-ES" sz="2800" spc="47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siguiente</a:t>
            </a:r>
            <a:r>
              <a:rPr lang="es-ES" sz="2800" spc="43" dirty="0">
                <a:latin typeface="Arial Unicode MS"/>
                <a:cs typeface="Arial Unicode MS"/>
              </a:rPr>
              <a:t> </a:t>
            </a:r>
            <a:r>
              <a:rPr lang="es-ES" sz="2800" spc="-6" dirty="0">
                <a:latin typeface="Arial Unicode MS"/>
                <a:cs typeface="Arial Unicode MS"/>
              </a:rPr>
              <a:t>manera</a:t>
            </a:r>
            <a:r>
              <a:rPr lang="es-ES" sz="2800" spc="-6" dirty="0" smtClean="0">
                <a:latin typeface="Arial Unicode MS"/>
                <a:cs typeface="Arial Unicode MS"/>
              </a:rPr>
              <a:t>:</a:t>
            </a:r>
          </a:p>
          <a:p>
            <a:pPr marL="7936">
              <a:spcBef>
                <a:spcPts val="3"/>
              </a:spcBef>
            </a:pPr>
            <a:endParaRPr lang="es-ES" sz="2800" spc="-6" dirty="0">
              <a:latin typeface="Arial Unicode MS"/>
              <a:cs typeface="Arial Unicode MS"/>
            </a:endParaRPr>
          </a:p>
          <a:p>
            <a:pPr marL="7936">
              <a:spcBef>
                <a:spcPts val="3"/>
              </a:spcBef>
            </a:pPr>
            <a:endParaRPr lang="es-ES" sz="2800" dirty="0">
              <a:latin typeface="Arial Unicode MS"/>
              <a:cs typeface="Arial Unicode MS"/>
            </a:endParaRPr>
          </a:p>
          <a:p>
            <a:pPr>
              <a:spcBef>
                <a:spcPts val="25"/>
              </a:spcBef>
            </a:pPr>
            <a:endParaRPr lang="es-ES" sz="2800" dirty="0">
              <a:latin typeface="Arial Unicode MS"/>
              <a:cs typeface="Arial Unicode MS"/>
            </a:endParaRPr>
          </a:p>
          <a:p>
            <a:pPr marL="745595"/>
            <a:r>
              <a:rPr lang="es-ES" sz="2800" dirty="0">
                <a:latin typeface="Arial Unicode MS"/>
                <a:cs typeface="Arial Unicode MS"/>
              </a:rPr>
              <a:t>Corriente</a:t>
            </a:r>
            <a:r>
              <a:rPr lang="es-ES" sz="2800" spc="69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</a:t>
            </a:r>
            <a:r>
              <a:rPr lang="es-ES" sz="2800" spc="7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campo</a:t>
            </a:r>
            <a:r>
              <a:rPr lang="es-ES" sz="2800" spc="7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requerida</a:t>
            </a:r>
            <a:r>
              <a:rPr lang="es-ES" sz="2800" spc="7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para</a:t>
            </a:r>
            <a:r>
              <a:rPr lang="es-ES" sz="2800" spc="7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voltaje</a:t>
            </a:r>
            <a:r>
              <a:rPr lang="es-ES" sz="2800" spc="69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nominal</a:t>
            </a:r>
            <a:r>
              <a:rPr lang="es-ES" sz="2800" spc="7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</a:t>
            </a:r>
            <a:r>
              <a:rPr lang="es-ES" sz="2800" spc="7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circuito</a:t>
            </a:r>
            <a:r>
              <a:rPr lang="es-ES" sz="2800" spc="71" dirty="0">
                <a:latin typeface="Arial Unicode MS"/>
                <a:cs typeface="Arial Unicode MS"/>
              </a:rPr>
              <a:t> </a:t>
            </a:r>
            <a:r>
              <a:rPr lang="es-ES" sz="2800" spc="-6" dirty="0">
                <a:latin typeface="Arial Unicode MS"/>
                <a:cs typeface="Arial Unicode MS"/>
              </a:rPr>
              <a:t>abierto</a:t>
            </a:r>
            <a:endParaRPr lang="es-ES" sz="2800" dirty="0">
              <a:latin typeface="Arial Unicode MS"/>
              <a:cs typeface="Arial Unicode MS"/>
            </a:endParaRPr>
          </a:p>
          <a:p>
            <a:pPr marL="55552"/>
            <a:r>
              <a:rPr lang="es-ES" sz="2800" dirty="0">
                <a:latin typeface="Arial Unicode MS"/>
                <a:cs typeface="Arial Unicode MS"/>
              </a:rPr>
              <a:t>Relación</a:t>
            </a:r>
            <a:r>
              <a:rPr lang="es-ES" sz="2800" spc="1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</a:t>
            </a:r>
            <a:r>
              <a:rPr lang="es-ES" sz="2800" spc="10" dirty="0">
                <a:latin typeface="Arial Unicode MS"/>
                <a:cs typeface="Arial Unicode MS"/>
              </a:rPr>
              <a:t> </a:t>
            </a:r>
            <a:r>
              <a:rPr lang="es-ES" sz="2800" spc="-6" dirty="0">
                <a:latin typeface="Arial Unicode MS"/>
                <a:cs typeface="Arial Unicode MS"/>
              </a:rPr>
              <a:t>cortocircuito5</a:t>
            </a:r>
            <a:endParaRPr lang="es-ES" sz="2800" dirty="0">
              <a:latin typeface="Arial Unicode MS"/>
              <a:cs typeface="Arial Unicode MS"/>
            </a:endParaRPr>
          </a:p>
          <a:p>
            <a:pPr marL="734484"/>
            <a:r>
              <a:rPr lang="es-ES" sz="2800" dirty="0">
                <a:latin typeface="Arial Unicode MS"/>
                <a:cs typeface="Arial Unicode MS"/>
              </a:rPr>
              <a:t>Corriente</a:t>
            </a:r>
            <a:r>
              <a:rPr lang="es-ES" sz="2800" spc="6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</a:t>
            </a:r>
            <a:r>
              <a:rPr lang="es-ES" sz="2800" spc="6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campo</a:t>
            </a:r>
            <a:r>
              <a:rPr lang="es-ES" sz="2800" spc="6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requerida</a:t>
            </a:r>
            <a:r>
              <a:rPr lang="es-ES" sz="2800" spc="6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para</a:t>
            </a:r>
            <a:r>
              <a:rPr lang="es-ES" sz="2800" spc="69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la</a:t>
            </a:r>
            <a:r>
              <a:rPr lang="es-ES" sz="2800" spc="6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corriente</a:t>
            </a:r>
            <a:r>
              <a:rPr lang="es-ES" sz="2800" spc="6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nominal</a:t>
            </a:r>
            <a:r>
              <a:rPr lang="es-ES" sz="2800" spc="6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del</a:t>
            </a:r>
            <a:r>
              <a:rPr lang="es-ES" sz="2800" spc="6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estator</a:t>
            </a:r>
            <a:r>
              <a:rPr lang="es-ES" sz="2800" spc="69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en</a:t>
            </a:r>
            <a:r>
              <a:rPr lang="es-ES" sz="2800" spc="66" dirty="0">
                <a:latin typeface="Arial Unicode MS"/>
                <a:cs typeface="Arial Unicode MS"/>
              </a:rPr>
              <a:t> </a:t>
            </a:r>
            <a:r>
              <a:rPr lang="es-ES" sz="2800" spc="-16" dirty="0">
                <a:latin typeface="Arial Unicode MS"/>
                <a:cs typeface="Arial Unicode MS"/>
              </a:rPr>
              <a:t>SC</a:t>
            </a:r>
            <a:endParaRPr lang="es-ES" sz="2800" dirty="0">
              <a:latin typeface="Arial Unicode MS"/>
              <a:cs typeface="Arial Unicode MS"/>
            </a:endParaRPr>
          </a:p>
          <a:p>
            <a:pPr marL="7936" marR="28173" indent="110311">
              <a:spcBef>
                <a:spcPts val="371"/>
              </a:spcBef>
            </a:pPr>
            <a:r>
              <a:rPr lang="es-ES" sz="2800" spc="-6" dirty="0">
                <a:latin typeface="Arial Unicode MS"/>
                <a:cs typeface="Arial Unicode MS"/>
              </a:rPr>
              <a:t>Esta</a:t>
            </a:r>
            <a:r>
              <a:rPr lang="es-ES" sz="2800" spc="7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relación</a:t>
            </a:r>
            <a:r>
              <a:rPr lang="es-ES" sz="2800" spc="75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es</a:t>
            </a:r>
            <a:r>
              <a:rPr lang="es-ES" sz="2800" spc="75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inversamente</a:t>
            </a:r>
            <a:r>
              <a:rPr lang="es-ES" sz="2800" spc="75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proporcional</a:t>
            </a:r>
            <a:r>
              <a:rPr lang="es-ES" sz="2800" spc="75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a</a:t>
            </a:r>
            <a:r>
              <a:rPr lang="es-ES" sz="2800" spc="75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la</a:t>
            </a:r>
            <a:r>
              <a:rPr lang="es-ES" sz="2800" spc="75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reactancia</a:t>
            </a:r>
            <a:r>
              <a:rPr lang="es-ES" sz="2800" spc="75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síncrona</a:t>
            </a:r>
            <a:r>
              <a:rPr lang="es-ES" sz="2800" spc="75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del</a:t>
            </a:r>
            <a:r>
              <a:rPr lang="es-ES" sz="2800" spc="75" dirty="0">
                <a:latin typeface="Arial Unicode MS"/>
                <a:cs typeface="Arial Unicode MS"/>
              </a:rPr>
              <a:t> </a:t>
            </a:r>
            <a:r>
              <a:rPr lang="es-ES" sz="2800" spc="-16" dirty="0">
                <a:latin typeface="Arial Unicode MS"/>
                <a:cs typeface="Arial Unicode MS"/>
              </a:rPr>
              <a:t>eje</a:t>
            </a:r>
            <a:r>
              <a:rPr lang="es-ES" sz="2800" dirty="0">
                <a:latin typeface="Arial Unicode MS"/>
                <a:cs typeface="Arial Unicode MS"/>
              </a:rPr>
              <a:t> directo.</a:t>
            </a:r>
            <a:r>
              <a:rPr lang="es-ES" sz="2800" spc="47" dirty="0">
                <a:latin typeface="Arial Unicode MS"/>
                <a:cs typeface="Arial Unicode MS"/>
              </a:rPr>
              <a:t> </a:t>
            </a:r>
            <a:r>
              <a:rPr lang="es-ES" sz="2800" spc="-12" dirty="0">
                <a:latin typeface="Arial Unicode MS"/>
                <a:cs typeface="Arial Unicode MS"/>
              </a:rPr>
              <a:t>XD,</a:t>
            </a:r>
            <a:r>
              <a:rPr lang="es-ES" sz="2800" spc="47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sus</a:t>
            </a:r>
            <a:r>
              <a:rPr lang="es-ES" sz="2800" spc="47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valores</a:t>
            </a:r>
            <a:r>
              <a:rPr lang="es-ES" sz="2800" spc="47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típicos</a:t>
            </a:r>
            <a:r>
              <a:rPr lang="es-ES" sz="2800" spc="47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se</a:t>
            </a:r>
            <a:r>
              <a:rPr lang="es-ES" sz="2800" spc="47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encuentran</a:t>
            </a:r>
            <a:r>
              <a:rPr lang="es-ES" sz="2800" spc="47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entre</a:t>
            </a:r>
            <a:r>
              <a:rPr lang="es-ES" sz="2800" spc="47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0,5</a:t>
            </a:r>
            <a:r>
              <a:rPr lang="es-ES" sz="2800" spc="47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y</a:t>
            </a:r>
            <a:r>
              <a:rPr lang="es-ES" sz="2800" spc="47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0,6</a:t>
            </a:r>
            <a:r>
              <a:rPr lang="es-ES" sz="2800" spc="47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para</a:t>
            </a:r>
            <a:r>
              <a:rPr lang="es-ES" sz="2800" spc="47" dirty="0">
                <a:latin typeface="Arial Unicode MS"/>
                <a:cs typeface="Arial Unicode MS"/>
              </a:rPr>
              <a:t> </a:t>
            </a:r>
            <a:r>
              <a:rPr lang="es-ES" sz="2800" spc="-6" dirty="0">
                <a:latin typeface="Arial Unicode MS"/>
                <a:cs typeface="Arial Unicode MS"/>
              </a:rPr>
              <a:t>turbogeneradores</a:t>
            </a:r>
            <a:r>
              <a:rPr lang="es-ES" sz="2800" spc="318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y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1,0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y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1,5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para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dirty="0" err="1">
                <a:latin typeface="Arial Unicode MS"/>
                <a:cs typeface="Arial Unicode MS"/>
              </a:rPr>
              <a:t>hidrogeneradores</a:t>
            </a:r>
            <a:r>
              <a:rPr lang="es-ES" sz="2800" dirty="0">
                <a:latin typeface="Arial Unicode MS"/>
                <a:cs typeface="Arial Unicode MS"/>
              </a:rPr>
              <a:t>.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Un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spc="-56" dirty="0">
                <a:latin typeface="Arial Unicode MS"/>
                <a:cs typeface="Arial Unicode MS"/>
              </a:rPr>
              <a:t>SCR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más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alto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dará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una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impedancia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spc="-6" dirty="0">
                <a:latin typeface="Arial Unicode MS"/>
                <a:cs typeface="Arial Unicode MS"/>
              </a:rPr>
              <a:t>síncrona </a:t>
            </a:r>
            <a:r>
              <a:rPr lang="es-ES" sz="2800" dirty="0">
                <a:latin typeface="Arial Unicode MS"/>
                <a:cs typeface="Arial Unicode MS"/>
              </a:rPr>
              <a:t>más</a:t>
            </a:r>
            <a:r>
              <a:rPr lang="es-ES" sz="2800" spc="5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baja.</a:t>
            </a:r>
            <a:r>
              <a:rPr lang="es-ES" sz="2800" spc="5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Las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altas</a:t>
            </a:r>
            <a:r>
              <a:rPr lang="es-ES" sz="2800" spc="5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corrientes</a:t>
            </a:r>
            <a:r>
              <a:rPr lang="es-ES" sz="2800" spc="5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cortocircuito</a:t>
            </a:r>
            <a:r>
              <a:rPr lang="es-ES" sz="2800" spc="5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y</a:t>
            </a:r>
            <a:r>
              <a:rPr lang="es-ES" sz="2800" spc="5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un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spc="-56" dirty="0">
                <a:latin typeface="Arial Unicode MS"/>
                <a:cs typeface="Arial Unicode MS"/>
              </a:rPr>
              <a:t>SCR</a:t>
            </a:r>
            <a:r>
              <a:rPr lang="es-ES" sz="2800" spc="5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más</a:t>
            </a:r>
            <a:r>
              <a:rPr lang="es-ES" sz="2800" spc="5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bajo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spc="-6" dirty="0">
                <a:latin typeface="Arial Unicode MS"/>
                <a:cs typeface="Arial Unicode MS"/>
              </a:rPr>
              <a:t>afectarán </a:t>
            </a:r>
            <a:r>
              <a:rPr lang="es-ES" sz="2800" dirty="0">
                <a:latin typeface="Arial Unicode MS"/>
                <a:cs typeface="Arial Unicode MS"/>
              </a:rPr>
              <a:t>inversamente</a:t>
            </a:r>
            <a:r>
              <a:rPr lang="es-ES" sz="2800" spc="94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la</a:t>
            </a:r>
            <a:r>
              <a:rPr lang="es-ES" sz="2800" spc="97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regulación</a:t>
            </a:r>
            <a:r>
              <a:rPr lang="es-ES" sz="2800" spc="97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y</a:t>
            </a:r>
            <a:r>
              <a:rPr lang="es-ES" sz="2800" spc="97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estabilidad</a:t>
            </a:r>
            <a:r>
              <a:rPr lang="es-ES" sz="2800" spc="94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del</a:t>
            </a:r>
            <a:r>
              <a:rPr lang="es-ES" sz="2800" spc="97" dirty="0">
                <a:latin typeface="Arial Unicode MS"/>
                <a:cs typeface="Arial Unicode MS"/>
              </a:rPr>
              <a:t> </a:t>
            </a:r>
            <a:r>
              <a:rPr lang="es-ES" sz="2800" spc="-6" dirty="0">
                <a:latin typeface="Arial Unicode MS"/>
                <a:cs typeface="Arial Unicode MS"/>
              </a:rPr>
              <a:t>voltaje.</a:t>
            </a:r>
            <a:endParaRPr lang="es-ES" sz="2800" dirty="0">
              <a:latin typeface="Arial Unicode MS"/>
              <a:cs typeface="Arial Unicode MS"/>
            </a:endParaRPr>
          </a:p>
          <a:p>
            <a:pPr>
              <a:spcBef>
                <a:spcPts val="31"/>
              </a:spcBef>
            </a:pPr>
            <a:endParaRPr lang="es-ES" sz="2800" dirty="0">
              <a:latin typeface="Arial Unicode MS"/>
              <a:cs typeface="Arial Unicode MS"/>
            </a:endParaRPr>
          </a:p>
          <a:p>
            <a:pPr marL="7936" marR="494815" lvl="2">
              <a:tabLst>
                <a:tab pos="177768" algn="l"/>
              </a:tabLst>
            </a:pPr>
            <a:r>
              <a:rPr lang="es-ES" sz="2800" b="1" dirty="0" smtClean="0">
                <a:latin typeface="Arial Unicode MS"/>
                <a:cs typeface="Arial Unicode MS"/>
              </a:rPr>
              <a:t>4.4.3 Estabilidad</a:t>
            </a:r>
            <a:r>
              <a:rPr lang="es-ES" sz="2800" b="1" spc="88" dirty="0" smtClean="0">
                <a:latin typeface="Arial Unicode MS"/>
                <a:cs typeface="Arial Unicode MS"/>
              </a:rPr>
              <a:t> </a:t>
            </a:r>
            <a:r>
              <a:rPr lang="es-ES" sz="2800" b="1" dirty="0">
                <a:latin typeface="Arial Unicode MS"/>
                <a:cs typeface="Arial Unicode MS"/>
              </a:rPr>
              <a:t>en</a:t>
            </a:r>
            <a:r>
              <a:rPr lang="es-ES" sz="2800" b="1" spc="90" dirty="0">
                <a:latin typeface="Arial Unicode MS"/>
                <a:cs typeface="Arial Unicode MS"/>
              </a:rPr>
              <a:t> </a:t>
            </a:r>
            <a:r>
              <a:rPr lang="es-ES" sz="2800" b="1" dirty="0">
                <a:latin typeface="Arial Unicode MS"/>
                <a:cs typeface="Arial Unicode MS"/>
              </a:rPr>
              <a:t>estado</a:t>
            </a:r>
            <a:r>
              <a:rPr lang="es-ES" sz="2800" b="1" spc="90" dirty="0">
                <a:latin typeface="Arial Unicode MS"/>
                <a:cs typeface="Arial Unicode MS"/>
              </a:rPr>
              <a:t> </a:t>
            </a:r>
            <a:r>
              <a:rPr lang="es-ES" sz="2800" b="1" dirty="0">
                <a:latin typeface="Arial Unicode MS"/>
                <a:cs typeface="Arial Unicode MS"/>
              </a:rPr>
              <a:t>estacionario</a:t>
            </a:r>
            <a:r>
              <a:rPr lang="es-ES" sz="2800" b="1" spc="90" dirty="0">
                <a:latin typeface="Arial Unicode MS"/>
                <a:cs typeface="Arial Unicode MS"/>
              </a:rPr>
              <a:t> </a:t>
            </a:r>
            <a:r>
              <a:rPr lang="es-ES" sz="2800" b="1" dirty="0">
                <a:latin typeface="Arial Unicode MS"/>
                <a:cs typeface="Arial Unicode MS"/>
              </a:rPr>
              <a:t>y</a:t>
            </a:r>
            <a:r>
              <a:rPr lang="es-ES" sz="2800" b="1" spc="90" dirty="0">
                <a:latin typeface="Arial Unicode MS"/>
                <a:cs typeface="Arial Unicode MS"/>
              </a:rPr>
              <a:t> </a:t>
            </a:r>
            <a:r>
              <a:rPr lang="es-ES" sz="2800" b="1" dirty="0">
                <a:latin typeface="Arial Unicode MS"/>
                <a:cs typeface="Arial Unicode MS"/>
              </a:rPr>
              <a:t>estabilidad</a:t>
            </a:r>
            <a:r>
              <a:rPr lang="es-ES" sz="2800" b="1" spc="90" dirty="0">
                <a:latin typeface="Arial Unicode MS"/>
                <a:cs typeface="Arial Unicode MS"/>
              </a:rPr>
              <a:t> </a:t>
            </a:r>
            <a:r>
              <a:rPr lang="es-ES" sz="2800" b="1" spc="-6" dirty="0">
                <a:latin typeface="Arial Unicode MS"/>
                <a:cs typeface="Arial Unicode MS"/>
              </a:rPr>
              <a:t>transitoria </a:t>
            </a:r>
            <a:r>
              <a:rPr lang="es-ES" sz="2800" b="1" dirty="0">
                <a:latin typeface="Arial Unicode MS"/>
                <a:cs typeface="Arial Unicode MS"/>
              </a:rPr>
              <a:t>de</a:t>
            </a:r>
            <a:r>
              <a:rPr lang="es-ES" sz="2800" b="1" spc="107" dirty="0">
                <a:latin typeface="Arial Unicode MS"/>
                <a:cs typeface="Arial Unicode MS"/>
              </a:rPr>
              <a:t> </a:t>
            </a:r>
            <a:r>
              <a:rPr lang="es-ES" sz="2800" b="1" dirty="0">
                <a:latin typeface="Arial Unicode MS"/>
                <a:cs typeface="Arial Unicode MS"/>
              </a:rPr>
              <a:t>generadores</a:t>
            </a:r>
            <a:r>
              <a:rPr lang="es-ES" sz="2800" b="1" spc="107" dirty="0"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latin typeface="Arial Unicode MS"/>
                <a:cs typeface="Arial Unicode MS"/>
              </a:rPr>
              <a:t>síncronos</a:t>
            </a:r>
          </a:p>
          <a:p>
            <a:pPr marL="7936" marR="494815" lvl="2">
              <a:buAutoNum type="arabicPeriod" startAt="3"/>
              <a:tabLst>
                <a:tab pos="177768" algn="l"/>
              </a:tabLst>
            </a:pPr>
            <a:endParaRPr lang="es-ES" sz="2800" dirty="0">
              <a:latin typeface="Arial Unicode MS"/>
              <a:cs typeface="Arial Unicode MS"/>
            </a:endParaRPr>
          </a:p>
          <a:p>
            <a:pPr marL="7936" marR="3174">
              <a:spcBef>
                <a:spcPts val="379"/>
              </a:spcBef>
            </a:pPr>
            <a:r>
              <a:rPr lang="es-ES" sz="2800" dirty="0">
                <a:latin typeface="Arial Unicode MS"/>
                <a:cs typeface="Arial Unicode MS"/>
              </a:rPr>
              <a:t>Durante</a:t>
            </a:r>
            <a:r>
              <a:rPr lang="es-ES" sz="2800" spc="109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una</a:t>
            </a:r>
            <a:r>
              <a:rPr lang="es-ES" sz="2800" spc="109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perturbación</a:t>
            </a:r>
            <a:r>
              <a:rPr lang="es-ES" sz="2800" spc="11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del</a:t>
            </a:r>
            <a:r>
              <a:rPr lang="es-ES" sz="2800" spc="109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sistema,</a:t>
            </a:r>
            <a:r>
              <a:rPr lang="es-ES" sz="2800" spc="11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como</a:t>
            </a:r>
            <a:r>
              <a:rPr lang="es-ES" sz="2800" spc="109" dirty="0">
                <a:latin typeface="Arial Unicode MS"/>
                <a:cs typeface="Arial Unicode MS"/>
              </a:rPr>
              <a:t> </a:t>
            </a:r>
            <a:r>
              <a:rPr lang="es-ES" sz="2800" spc="34" dirty="0">
                <a:latin typeface="Arial Unicode MS"/>
                <a:cs typeface="Arial Unicode MS"/>
              </a:rPr>
              <a:t>un</a:t>
            </a:r>
            <a:r>
              <a:rPr lang="es-ES" sz="2800" spc="11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aumento</a:t>
            </a:r>
            <a:r>
              <a:rPr lang="es-ES" sz="2800" spc="109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repentino</a:t>
            </a:r>
            <a:r>
              <a:rPr lang="es-ES" sz="2800" spc="11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</a:t>
            </a:r>
            <a:r>
              <a:rPr lang="es-ES" sz="2800" spc="109" dirty="0">
                <a:latin typeface="Arial Unicode MS"/>
                <a:cs typeface="Arial Unicode MS"/>
              </a:rPr>
              <a:t> </a:t>
            </a:r>
            <a:r>
              <a:rPr lang="es-ES" sz="2800" spc="-16" dirty="0">
                <a:latin typeface="Arial Unicode MS"/>
                <a:cs typeface="Arial Unicode MS"/>
              </a:rPr>
              <a:t>la </a:t>
            </a:r>
            <a:r>
              <a:rPr lang="es-ES" sz="2800" dirty="0">
                <a:latin typeface="Arial Unicode MS"/>
                <a:cs typeface="Arial Unicode MS"/>
              </a:rPr>
              <a:t>carga</a:t>
            </a:r>
            <a:r>
              <a:rPr lang="es-ES" sz="2800" spc="88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o</a:t>
            </a:r>
            <a:r>
              <a:rPr lang="es-ES" sz="2800" spc="88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cambios</a:t>
            </a:r>
            <a:r>
              <a:rPr lang="es-ES" sz="2800" spc="88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repentinos</a:t>
            </a:r>
            <a:r>
              <a:rPr lang="es-ES" sz="2800" spc="88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</a:t>
            </a:r>
            <a:r>
              <a:rPr lang="es-ES" sz="2800" spc="88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potencia</a:t>
            </a:r>
            <a:r>
              <a:rPr lang="es-ES" sz="2800" spc="88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</a:t>
            </a:r>
            <a:r>
              <a:rPr lang="es-ES" sz="2800" spc="9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conmutación,</a:t>
            </a:r>
            <a:r>
              <a:rPr lang="es-ES" sz="2800" spc="88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el</a:t>
            </a:r>
            <a:r>
              <a:rPr lang="es-ES" sz="2800" spc="88" dirty="0">
                <a:latin typeface="Arial Unicode MS"/>
                <a:cs typeface="Arial Unicode MS"/>
              </a:rPr>
              <a:t> </a:t>
            </a:r>
            <a:r>
              <a:rPr lang="es-ES" sz="2800" spc="-6" dirty="0">
                <a:latin typeface="Arial Unicode MS"/>
                <a:cs typeface="Arial Unicode MS"/>
              </a:rPr>
              <a:t>generador </a:t>
            </a:r>
            <a:r>
              <a:rPr lang="es-ES" sz="2800" dirty="0">
                <a:latin typeface="Arial Unicode MS"/>
                <a:cs typeface="Arial Unicode MS"/>
              </a:rPr>
              <a:t>síncrono</a:t>
            </a:r>
            <a:r>
              <a:rPr lang="es-ES" sz="2800" spc="79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tiene</a:t>
            </a:r>
            <a:r>
              <a:rPr lang="es-ES" sz="2800" spc="79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oscilaciones</a:t>
            </a:r>
            <a:r>
              <a:rPr lang="es-ES" sz="2800" spc="79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del</a:t>
            </a:r>
            <a:r>
              <a:rPr lang="es-ES" sz="2800" spc="79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ángulo</a:t>
            </a:r>
            <a:r>
              <a:rPr lang="es-ES" sz="2800" spc="79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</a:t>
            </a:r>
            <a:r>
              <a:rPr lang="es-ES" sz="2800" spc="79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par</a:t>
            </a:r>
            <a:r>
              <a:rPr lang="es-ES" sz="2800" spc="79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alrededor</a:t>
            </a:r>
            <a:r>
              <a:rPr lang="es-ES" sz="2800" spc="79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</a:t>
            </a:r>
            <a:r>
              <a:rPr lang="es-ES" sz="2800" spc="79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la</a:t>
            </a:r>
            <a:r>
              <a:rPr lang="es-ES" sz="2800" spc="79" dirty="0">
                <a:latin typeface="Arial Unicode MS"/>
                <a:cs typeface="Arial Unicode MS"/>
              </a:rPr>
              <a:t> </a:t>
            </a:r>
            <a:r>
              <a:rPr lang="es-ES" sz="2800" spc="-6" dirty="0">
                <a:latin typeface="Arial Unicode MS"/>
                <a:cs typeface="Arial Unicode MS"/>
              </a:rPr>
              <a:t>posición </a:t>
            </a:r>
            <a:r>
              <a:rPr lang="es-ES" sz="2800" dirty="0">
                <a:latin typeface="Arial Unicode MS"/>
                <a:cs typeface="Arial Unicode MS"/>
              </a:rPr>
              <a:t>media.</a:t>
            </a:r>
            <a:r>
              <a:rPr lang="es-ES" sz="2800" spc="81" dirty="0">
                <a:latin typeface="Arial Unicode MS"/>
                <a:cs typeface="Arial Unicode MS"/>
              </a:rPr>
              <a:t> </a:t>
            </a:r>
            <a:r>
              <a:rPr lang="es-ES" sz="2800" spc="-28" dirty="0">
                <a:latin typeface="Arial Unicode MS"/>
                <a:cs typeface="Arial Unicode MS"/>
              </a:rPr>
              <a:t>Si</a:t>
            </a:r>
            <a:r>
              <a:rPr lang="es-ES" sz="2800" spc="81" dirty="0">
                <a:latin typeface="Arial Unicode MS"/>
                <a:cs typeface="Arial Unicode MS"/>
              </a:rPr>
              <a:t> </a:t>
            </a:r>
            <a:r>
              <a:rPr lang="es-ES" sz="2800" spc="34" dirty="0">
                <a:latin typeface="Arial Unicode MS"/>
                <a:cs typeface="Arial Unicode MS"/>
              </a:rPr>
              <a:t>un</a:t>
            </a:r>
            <a:r>
              <a:rPr lang="es-ES" sz="2800" spc="8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generador</a:t>
            </a:r>
            <a:r>
              <a:rPr lang="es-ES" sz="2800" spc="8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tiene</a:t>
            </a:r>
            <a:r>
              <a:rPr lang="es-ES" sz="2800" spc="8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una</a:t>
            </a:r>
            <a:r>
              <a:rPr lang="es-ES" sz="2800" spc="8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pérdida</a:t>
            </a:r>
            <a:r>
              <a:rPr lang="es-ES" sz="2800" spc="8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</a:t>
            </a:r>
            <a:r>
              <a:rPr lang="es-ES" sz="2800" spc="8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sincronismo</a:t>
            </a:r>
            <a:r>
              <a:rPr lang="es-ES" sz="2800" spc="8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debido</a:t>
            </a:r>
            <a:r>
              <a:rPr lang="es-ES" sz="2800" spc="8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a</a:t>
            </a:r>
            <a:r>
              <a:rPr lang="es-ES" sz="2800" spc="81" dirty="0">
                <a:latin typeface="Arial Unicode MS"/>
                <a:cs typeface="Arial Unicode MS"/>
              </a:rPr>
              <a:t> </a:t>
            </a:r>
            <a:r>
              <a:rPr lang="es-ES" sz="2800" spc="-12" dirty="0">
                <a:latin typeface="Arial Unicode MS"/>
                <a:cs typeface="Arial Unicode MS"/>
              </a:rPr>
              <a:t>esta </a:t>
            </a:r>
            <a:r>
              <a:rPr lang="es-ES" sz="2800" dirty="0">
                <a:latin typeface="Arial Unicode MS"/>
                <a:cs typeface="Arial Unicode MS"/>
              </a:rPr>
              <a:t>perturbación,</a:t>
            </a:r>
            <a:r>
              <a:rPr lang="es-ES" sz="2800" spc="9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esto</a:t>
            </a:r>
            <a:r>
              <a:rPr lang="es-ES" sz="2800" spc="94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se</a:t>
            </a:r>
            <a:r>
              <a:rPr lang="es-ES" sz="2800" spc="94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denomina</a:t>
            </a:r>
            <a:r>
              <a:rPr lang="es-ES" sz="2800" spc="94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estado</a:t>
            </a:r>
            <a:r>
              <a:rPr lang="es-ES" sz="2800" spc="9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</a:t>
            </a:r>
            <a:r>
              <a:rPr lang="es-ES" sz="2800" spc="94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pérdida</a:t>
            </a:r>
            <a:r>
              <a:rPr lang="es-ES" sz="2800" spc="94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</a:t>
            </a:r>
            <a:r>
              <a:rPr lang="es-ES" sz="2800" spc="94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estabilidad.</a:t>
            </a:r>
            <a:r>
              <a:rPr lang="es-ES" sz="2800" spc="90" dirty="0">
                <a:latin typeface="Arial Unicode MS"/>
                <a:cs typeface="Arial Unicode MS"/>
              </a:rPr>
              <a:t> </a:t>
            </a:r>
            <a:r>
              <a:rPr lang="es-ES" sz="2800" spc="-28" dirty="0">
                <a:latin typeface="Arial Unicode MS"/>
                <a:cs typeface="Arial Unicode MS"/>
              </a:rPr>
              <a:t>Si</a:t>
            </a:r>
            <a:r>
              <a:rPr lang="es-ES" sz="2800" spc="94" dirty="0">
                <a:latin typeface="Arial Unicode MS"/>
                <a:cs typeface="Arial Unicode MS"/>
              </a:rPr>
              <a:t> </a:t>
            </a:r>
            <a:r>
              <a:rPr lang="es-ES" sz="2800" spc="-16" dirty="0">
                <a:latin typeface="Arial Unicode MS"/>
                <a:cs typeface="Arial Unicode MS"/>
              </a:rPr>
              <a:t>el </a:t>
            </a:r>
            <a:r>
              <a:rPr lang="es-ES" sz="2800" dirty="0">
                <a:latin typeface="Arial Unicode MS"/>
                <a:cs typeface="Arial Unicode MS"/>
              </a:rPr>
              <a:t>sistema</a:t>
            </a:r>
            <a:r>
              <a:rPr lang="es-ES" sz="2800" spc="84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puede</a:t>
            </a:r>
            <a:r>
              <a:rPr lang="es-ES" sz="2800" spc="84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responder</a:t>
            </a:r>
            <a:r>
              <a:rPr lang="es-ES" sz="2800" spc="84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a</a:t>
            </a:r>
            <a:r>
              <a:rPr lang="es-ES" sz="2800" spc="88" dirty="0">
                <a:latin typeface="Arial Unicode MS"/>
                <a:cs typeface="Arial Unicode MS"/>
              </a:rPr>
              <a:t> </a:t>
            </a:r>
            <a:r>
              <a:rPr lang="es-ES" sz="2800" spc="34" dirty="0">
                <a:latin typeface="Arial Unicode MS"/>
                <a:cs typeface="Arial Unicode MS"/>
              </a:rPr>
              <a:t>un</a:t>
            </a:r>
            <a:r>
              <a:rPr lang="es-ES" sz="2800" spc="84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pequeño</a:t>
            </a:r>
            <a:r>
              <a:rPr lang="es-ES" sz="2800" spc="84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cambio</a:t>
            </a:r>
            <a:r>
              <a:rPr lang="es-ES" sz="2800" spc="88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gradual</a:t>
            </a:r>
            <a:r>
              <a:rPr lang="es-ES" sz="2800" spc="84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</a:t>
            </a:r>
            <a:r>
              <a:rPr lang="es-ES" sz="2800" spc="84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potencia</a:t>
            </a:r>
            <a:r>
              <a:rPr lang="es-ES" sz="2800" spc="84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en</a:t>
            </a:r>
            <a:r>
              <a:rPr lang="es-ES" sz="2800" spc="88" dirty="0">
                <a:latin typeface="Arial Unicode MS"/>
                <a:cs typeface="Arial Unicode MS"/>
              </a:rPr>
              <a:t> </a:t>
            </a:r>
            <a:r>
              <a:rPr lang="es-ES" sz="2800" spc="19" dirty="0">
                <a:latin typeface="Arial Unicode MS"/>
                <a:cs typeface="Arial Unicode MS"/>
              </a:rPr>
              <a:t>un </a:t>
            </a:r>
            <a:r>
              <a:rPr lang="es-ES" sz="2800" spc="31" dirty="0">
                <a:latin typeface="Arial Unicode MS"/>
                <a:cs typeface="Arial Unicode MS"/>
              </a:rPr>
              <a:t>punto</a:t>
            </a:r>
            <a:r>
              <a:rPr lang="es-ES" sz="2800" spc="69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dado</a:t>
            </a:r>
            <a:r>
              <a:rPr lang="es-ES" sz="2800" spc="69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del</a:t>
            </a:r>
            <a:r>
              <a:rPr lang="es-ES" sz="2800" spc="69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sistema,</a:t>
            </a:r>
            <a:r>
              <a:rPr lang="es-ES" sz="2800" spc="69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esto</a:t>
            </a:r>
            <a:r>
              <a:rPr lang="es-ES" sz="2800" spc="69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se</a:t>
            </a:r>
            <a:r>
              <a:rPr lang="es-ES" sz="2800" spc="69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denomina</a:t>
            </a:r>
            <a:r>
              <a:rPr lang="es-ES" sz="2800" spc="69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estabilidad</a:t>
            </a:r>
            <a:r>
              <a:rPr lang="es-ES" sz="2800" spc="69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en</a:t>
            </a:r>
            <a:r>
              <a:rPr lang="es-ES" sz="2800" spc="69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estado</a:t>
            </a:r>
            <a:r>
              <a:rPr lang="es-ES" sz="2800" spc="69" dirty="0">
                <a:latin typeface="Arial Unicode MS"/>
                <a:cs typeface="Arial Unicode MS"/>
              </a:rPr>
              <a:t> </a:t>
            </a:r>
            <a:r>
              <a:rPr lang="es-ES" sz="2800" spc="-6" dirty="0">
                <a:latin typeface="Arial Unicode MS"/>
                <a:cs typeface="Arial Unicode MS"/>
              </a:rPr>
              <a:t>estable.</a:t>
            </a:r>
            <a:r>
              <a:rPr lang="es-ES" sz="2800" spc="25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La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potencia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máxima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que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se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puede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transferir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en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spc="34" dirty="0">
                <a:latin typeface="Arial Unicode MS"/>
                <a:cs typeface="Arial Unicode MS"/>
              </a:rPr>
              <a:t>un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spc="31" dirty="0">
                <a:latin typeface="Arial Unicode MS"/>
                <a:cs typeface="Arial Unicode MS"/>
              </a:rPr>
              <a:t>punto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dado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del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spc="-6" dirty="0">
                <a:latin typeface="Arial Unicode MS"/>
                <a:cs typeface="Arial Unicode MS"/>
              </a:rPr>
              <a:t>sistema </a:t>
            </a:r>
            <a:r>
              <a:rPr lang="es-ES" sz="2800" dirty="0">
                <a:latin typeface="Arial Unicode MS"/>
                <a:cs typeface="Arial Unicode MS"/>
              </a:rPr>
              <a:t>con</a:t>
            </a:r>
            <a:r>
              <a:rPr lang="es-ES" sz="2800" spc="81" dirty="0">
                <a:latin typeface="Arial Unicode MS"/>
                <a:cs typeface="Arial Unicode MS"/>
              </a:rPr>
              <a:t> </a:t>
            </a:r>
            <a:r>
              <a:rPr lang="es-ES" sz="2800" spc="34" dirty="0">
                <a:latin typeface="Arial Unicode MS"/>
                <a:cs typeface="Arial Unicode MS"/>
              </a:rPr>
              <a:t>un</a:t>
            </a:r>
            <a:r>
              <a:rPr lang="es-ES" sz="2800" spc="84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cambio</a:t>
            </a:r>
            <a:r>
              <a:rPr lang="es-ES" sz="2800" spc="84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gradual</a:t>
            </a:r>
            <a:r>
              <a:rPr lang="es-ES" sz="2800" spc="84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</a:t>
            </a:r>
            <a:r>
              <a:rPr lang="es-ES" sz="2800" spc="84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potencia</a:t>
            </a:r>
            <a:r>
              <a:rPr lang="es-ES" sz="2800" spc="84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sin</a:t>
            </a:r>
            <a:r>
              <a:rPr lang="es-ES" sz="2800" spc="84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pérdida</a:t>
            </a:r>
            <a:r>
              <a:rPr lang="es-ES" sz="2800" spc="84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</a:t>
            </a:r>
            <a:r>
              <a:rPr lang="es-ES" sz="2800" spc="84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sincronismo</a:t>
            </a:r>
            <a:r>
              <a:rPr lang="es-ES" sz="2800" spc="84" dirty="0">
                <a:latin typeface="Arial Unicode MS"/>
                <a:cs typeface="Arial Unicode MS"/>
              </a:rPr>
              <a:t> </a:t>
            </a:r>
            <a:r>
              <a:rPr lang="es-ES" sz="2800" spc="-16" dirty="0">
                <a:latin typeface="Arial Unicode MS"/>
                <a:cs typeface="Arial Unicode MS"/>
              </a:rPr>
              <a:t>se</a:t>
            </a:r>
            <a:r>
              <a:rPr lang="es-ES" sz="2800" spc="125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denomina</a:t>
            </a:r>
            <a:r>
              <a:rPr lang="es-ES" sz="2800" spc="75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límite</a:t>
            </a:r>
            <a:r>
              <a:rPr lang="es-ES" sz="2800" spc="75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</a:t>
            </a:r>
            <a:r>
              <a:rPr lang="es-ES" sz="2800" spc="79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estabilidad</a:t>
            </a:r>
            <a:r>
              <a:rPr lang="es-ES" sz="2800" spc="75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</a:t>
            </a:r>
            <a:r>
              <a:rPr lang="es-ES" sz="2800" spc="79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estado</a:t>
            </a:r>
            <a:r>
              <a:rPr lang="es-ES" sz="2800" spc="75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estable.</a:t>
            </a:r>
            <a:r>
              <a:rPr lang="es-ES" sz="2800" spc="75" dirty="0">
                <a:latin typeface="Arial Unicode MS"/>
                <a:cs typeface="Arial Unicode MS"/>
              </a:rPr>
              <a:t> </a:t>
            </a:r>
            <a:r>
              <a:rPr lang="es-ES" sz="2800" spc="-28" dirty="0">
                <a:latin typeface="Arial Unicode MS"/>
                <a:cs typeface="Arial Unicode MS"/>
              </a:rPr>
              <a:t>Si</a:t>
            </a:r>
            <a:r>
              <a:rPr lang="es-ES" sz="2800" spc="79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el</a:t>
            </a:r>
            <a:r>
              <a:rPr lang="es-ES" sz="2800" spc="75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sistema</a:t>
            </a:r>
            <a:r>
              <a:rPr lang="es-ES" sz="2800" spc="79" dirty="0">
                <a:latin typeface="Arial Unicode MS"/>
                <a:cs typeface="Arial Unicode MS"/>
              </a:rPr>
              <a:t> </a:t>
            </a:r>
            <a:r>
              <a:rPr lang="es-ES" sz="2800" spc="-6" dirty="0">
                <a:latin typeface="Arial Unicode MS"/>
                <a:cs typeface="Arial Unicode MS"/>
              </a:rPr>
              <a:t>puede </a:t>
            </a:r>
            <a:r>
              <a:rPr lang="es-ES" sz="2800" dirty="0">
                <a:latin typeface="Arial Unicode MS"/>
                <a:cs typeface="Arial Unicode MS"/>
              </a:rPr>
              <a:t>responder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a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spc="34" dirty="0">
                <a:latin typeface="Arial Unicode MS"/>
                <a:cs typeface="Arial Unicode MS"/>
              </a:rPr>
              <a:t>un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cambio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grande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y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rápido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potencia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en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spc="34" dirty="0">
                <a:latin typeface="Arial Unicode MS"/>
                <a:cs typeface="Arial Unicode MS"/>
              </a:rPr>
              <a:t>un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spc="31" dirty="0">
                <a:latin typeface="Arial Unicode MS"/>
                <a:cs typeface="Arial Unicode MS"/>
              </a:rPr>
              <a:t>punto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dado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spc="-16" dirty="0">
                <a:latin typeface="Arial Unicode MS"/>
                <a:cs typeface="Arial Unicode MS"/>
              </a:rPr>
              <a:t>del </a:t>
            </a:r>
            <a:r>
              <a:rPr lang="es-ES" sz="2800" dirty="0">
                <a:latin typeface="Arial Unicode MS"/>
                <a:cs typeface="Arial Unicode MS"/>
              </a:rPr>
              <a:t>sistema,</a:t>
            </a:r>
            <a:r>
              <a:rPr lang="es-ES" sz="2800" spc="9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esto</a:t>
            </a:r>
            <a:r>
              <a:rPr lang="es-ES" sz="2800" spc="9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se</a:t>
            </a:r>
            <a:r>
              <a:rPr lang="es-ES" sz="2800" spc="94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denomina</a:t>
            </a:r>
            <a:r>
              <a:rPr lang="es-ES" sz="2800" spc="9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estabilidad</a:t>
            </a:r>
            <a:r>
              <a:rPr lang="es-ES" sz="2800" spc="90" dirty="0">
                <a:latin typeface="Arial Unicode MS"/>
                <a:cs typeface="Arial Unicode MS"/>
              </a:rPr>
              <a:t> </a:t>
            </a:r>
            <a:r>
              <a:rPr lang="es-ES" sz="2800" spc="-6" dirty="0">
                <a:latin typeface="Arial Unicode MS"/>
                <a:cs typeface="Arial Unicode MS"/>
              </a:rPr>
              <a:t>transitoria.</a:t>
            </a:r>
            <a:endParaRPr lang="es-ES" sz="2800" dirty="0">
              <a:latin typeface="Arial Unicode MS"/>
              <a:cs typeface="Arial Unicode MS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694" y="2024271"/>
            <a:ext cx="8686801" cy="115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41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9973" y="668911"/>
            <a:ext cx="24581963" cy="5801909"/>
          </a:xfrm>
          <a:prstGeom prst="rect">
            <a:avLst/>
          </a:prstGeom>
        </p:spPr>
        <p:txBody>
          <a:bodyPr vert="horz" wrap="square" lIns="0" tIns="7938" rIns="0" bIns="0" rtlCol="0">
            <a:spAutoFit/>
          </a:bodyPr>
          <a:lstStyle/>
          <a:p>
            <a:pPr marL="7539" lvl="2">
              <a:spcBef>
                <a:spcPts val="3"/>
              </a:spcBef>
              <a:tabLst>
                <a:tab pos="197608" algn="l"/>
              </a:tabLst>
            </a:pPr>
            <a:r>
              <a:rPr lang="es-ES" sz="2800" b="1" dirty="0" smtClean="0">
                <a:latin typeface="Arial Unicode MS"/>
                <a:cs typeface="Arial Unicode MS"/>
              </a:rPr>
              <a:t>4.4.4 </a:t>
            </a:r>
            <a:r>
              <a:rPr sz="2800" b="1" dirty="0" err="1" smtClean="0">
                <a:latin typeface="Arial Unicode MS"/>
                <a:cs typeface="Arial Unicode MS"/>
              </a:rPr>
              <a:t>Ángulo</a:t>
            </a:r>
            <a:r>
              <a:rPr sz="2800" b="1" spc="94" dirty="0" smtClean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de</a:t>
            </a:r>
            <a:r>
              <a:rPr sz="2800" b="1" spc="94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potencia</a:t>
            </a:r>
            <a:r>
              <a:rPr sz="2800" b="1" spc="94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de</a:t>
            </a:r>
            <a:r>
              <a:rPr sz="2800" b="1" spc="94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máquinas</a:t>
            </a:r>
            <a:r>
              <a:rPr sz="2800" b="1" spc="94" dirty="0">
                <a:latin typeface="Arial Unicode MS"/>
                <a:cs typeface="Arial Unicode MS"/>
              </a:rPr>
              <a:t> </a:t>
            </a:r>
            <a:r>
              <a:rPr sz="2800" b="1" spc="-6" dirty="0">
                <a:latin typeface="Arial Unicode MS"/>
                <a:cs typeface="Arial Unicode MS"/>
              </a:rPr>
              <a:t>síncronas</a:t>
            </a:r>
            <a:endParaRPr sz="2800" b="1" dirty="0">
              <a:latin typeface="Arial Unicode MS"/>
              <a:cs typeface="Arial Unicode MS"/>
            </a:endParaRPr>
          </a:p>
          <a:p>
            <a:pPr marL="7936" marR="21825" indent="-397">
              <a:spcBef>
                <a:spcPts val="347"/>
              </a:spcBef>
            </a:pPr>
            <a:endParaRPr lang="es-ES" sz="2800" spc="-19" dirty="0" smtClean="0">
              <a:latin typeface="Arial Unicode MS"/>
              <a:cs typeface="Arial Unicode MS"/>
            </a:endParaRPr>
          </a:p>
          <a:p>
            <a:pPr marL="7936" marR="21825" indent="-397">
              <a:spcBef>
                <a:spcPts val="347"/>
              </a:spcBef>
            </a:pPr>
            <a:r>
              <a:rPr sz="2800" spc="-19" dirty="0" smtClean="0">
                <a:latin typeface="Arial Unicode MS"/>
                <a:cs typeface="Arial Unicode MS"/>
              </a:rPr>
              <a:t>El</a:t>
            </a:r>
            <a:r>
              <a:rPr sz="2800" spc="47" dirty="0" smtClean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ángulo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δ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entre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el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vector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voltaje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fem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del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generador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(MI)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y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vector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voltaje</a:t>
            </a:r>
            <a:r>
              <a:rPr sz="2800" spc="50" dirty="0">
                <a:latin typeface="Arial Unicode MS"/>
                <a:cs typeface="Arial Unicode MS"/>
              </a:rPr>
              <a:t> </a:t>
            </a:r>
            <a:r>
              <a:rPr sz="2800" spc="-16" dirty="0">
                <a:latin typeface="Arial Unicode MS"/>
                <a:cs typeface="Arial Unicode MS"/>
              </a:rPr>
              <a:t>del</a:t>
            </a:r>
            <a:r>
              <a:rPr sz="2800" dirty="0">
                <a:latin typeface="Arial Unicode MS"/>
                <a:cs typeface="Arial Unicode MS"/>
              </a:rPr>
              <a:t> terminal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del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generador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spc="-25" dirty="0">
                <a:latin typeface="Arial Unicode MS"/>
                <a:cs typeface="Arial Unicode MS"/>
              </a:rPr>
              <a:t>(V)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se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llama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ángulo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potencia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o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ángulo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carga.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spc="-6" dirty="0">
                <a:latin typeface="Arial Unicode MS"/>
                <a:cs typeface="Arial Unicode MS"/>
              </a:rPr>
              <a:t>Cuando</a:t>
            </a:r>
            <a:r>
              <a:rPr sz="2800" spc="2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cambia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carga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una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máquina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síncrona,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el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ángulo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carga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oscila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alrededor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spc="-16" dirty="0">
                <a:latin typeface="Arial Unicode MS"/>
                <a:cs typeface="Arial Unicode MS"/>
              </a:rPr>
              <a:t>la</a:t>
            </a:r>
            <a:r>
              <a:rPr sz="2800" dirty="0">
                <a:latin typeface="Arial Unicode MS"/>
                <a:cs typeface="Arial Unicode MS"/>
              </a:rPr>
              <a:t> posición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media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y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esta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condición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se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denomina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oscilación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máquina.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Para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superar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spc="-12" dirty="0">
                <a:latin typeface="Arial Unicode MS"/>
                <a:cs typeface="Arial Unicode MS"/>
              </a:rPr>
              <a:t>esta</a:t>
            </a:r>
            <a:r>
              <a:rPr sz="2800" dirty="0">
                <a:latin typeface="Arial Unicode MS"/>
                <a:cs typeface="Arial Unicode MS"/>
              </a:rPr>
              <a:t> condición,</a:t>
            </a:r>
            <a:r>
              <a:rPr sz="2800" spc="9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</a:t>
            </a:r>
            <a:r>
              <a:rPr sz="2800" spc="9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generador</a:t>
            </a:r>
            <a:r>
              <a:rPr sz="2800" spc="9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síncrono</a:t>
            </a:r>
            <a:r>
              <a:rPr sz="2800" spc="9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está</a:t>
            </a:r>
            <a:r>
              <a:rPr sz="2800" spc="10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equipado</a:t>
            </a:r>
            <a:r>
              <a:rPr sz="2800" spc="9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con</a:t>
            </a:r>
            <a:r>
              <a:rPr sz="2800" spc="9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</a:t>
            </a:r>
            <a:r>
              <a:rPr sz="2800" spc="9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devanado</a:t>
            </a:r>
            <a:r>
              <a:rPr sz="2800" spc="10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amortiguador</a:t>
            </a:r>
            <a:r>
              <a:rPr sz="2800" spc="9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</a:t>
            </a:r>
            <a:r>
              <a:rPr sz="2800" spc="97" dirty="0">
                <a:latin typeface="Arial Unicode MS"/>
                <a:cs typeface="Arial Unicode MS"/>
              </a:rPr>
              <a:t> </a:t>
            </a:r>
            <a:r>
              <a:rPr sz="2800" spc="-16" dirty="0">
                <a:latin typeface="Arial Unicode MS"/>
                <a:cs typeface="Arial Unicode MS"/>
              </a:rPr>
              <a:t>el</a:t>
            </a:r>
            <a:r>
              <a:rPr sz="2800" dirty="0">
                <a:latin typeface="Arial Unicode MS"/>
                <a:cs typeface="Arial Unicode MS"/>
              </a:rPr>
              <a:t> rotor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que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produce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par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spc="-6" dirty="0">
                <a:latin typeface="Arial Unicode MS"/>
                <a:cs typeface="Arial Unicode MS"/>
              </a:rPr>
              <a:t>amortiguación.</a:t>
            </a:r>
            <a:endParaRPr sz="2800" dirty="0">
              <a:latin typeface="Arial Unicode MS"/>
              <a:cs typeface="Arial Unicode MS"/>
            </a:endParaRPr>
          </a:p>
          <a:p>
            <a:pPr>
              <a:spcBef>
                <a:spcPts val="19"/>
              </a:spcBef>
            </a:pPr>
            <a:endParaRPr sz="2800" dirty="0">
              <a:latin typeface="Arial Unicode MS"/>
              <a:cs typeface="Arial Unicode MS"/>
            </a:endParaRPr>
          </a:p>
          <a:p>
            <a:pPr marL="7540" lvl="2">
              <a:spcBef>
                <a:spcPts val="3"/>
              </a:spcBef>
              <a:tabLst>
                <a:tab pos="177768" algn="l"/>
              </a:tabLst>
            </a:pPr>
            <a:r>
              <a:rPr lang="es-ES" sz="2800" b="1" dirty="0" smtClean="0">
                <a:latin typeface="Arial Unicode MS"/>
                <a:cs typeface="Arial Unicode MS"/>
              </a:rPr>
              <a:t>4.4.5 </a:t>
            </a:r>
            <a:r>
              <a:rPr sz="2800" b="1" dirty="0" err="1" smtClean="0">
                <a:latin typeface="Arial Unicode MS"/>
                <a:cs typeface="Arial Unicode MS"/>
              </a:rPr>
              <a:t>Respuesta</a:t>
            </a:r>
            <a:r>
              <a:rPr sz="2800" b="1" dirty="0" smtClean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a</a:t>
            </a:r>
            <a:r>
              <a:rPr sz="2800" b="1" spc="3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la</a:t>
            </a:r>
            <a:r>
              <a:rPr sz="2800" b="1" spc="3" dirty="0">
                <a:latin typeface="Arial Unicode MS"/>
                <a:cs typeface="Arial Unicode MS"/>
              </a:rPr>
              <a:t> </a:t>
            </a:r>
            <a:r>
              <a:rPr sz="2800" b="1" spc="-6" dirty="0">
                <a:latin typeface="Arial Unicode MS"/>
                <a:cs typeface="Arial Unicode MS"/>
              </a:rPr>
              <a:t>excitación</a:t>
            </a:r>
            <a:endParaRPr sz="2800" b="1" dirty="0">
              <a:latin typeface="Arial Unicode MS"/>
              <a:cs typeface="Arial Unicode MS"/>
            </a:endParaRPr>
          </a:p>
          <a:p>
            <a:pPr marL="7936" marR="98011">
              <a:spcBef>
                <a:spcPts val="350"/>
              </a:spcBef>
            </a:pP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3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respuesta</a:t>
            </a:r>
            <a:r>
              <a:rPr sz="2800" spc="3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3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excitación</a:t>
            </a:r>
            <a:r>
              <a:rPr sz="2800" spc="3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</a:t>
            </a:r>
            <a:r>
              <a:rPr sz="2800" spc="3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3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tasa</a:t>
            </a:r>
            <a:r>
              <a:rPr sz="2800" spc="3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3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cambio</a:t>
            </a:r>
            <a:r>
              <a:rPr sz="2800" spc="3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</a:t>
            </a:r>
            <a:r>
              <a:rPr sz="2800" spc="3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el</a:t>
            </a:r>
            <a:r>
              <a:rPr sz="2800" spc="3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voltaje</a:t>
            </a:r>
            <a:r>
              <a:rPr sz="2800" spc="3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del</a:t>
            </a:r>
            <a:r>
              <a:rPr sz="2800" spc="3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excitador</a:t>
            </a:r>
            <a:r>
              <a:rPr sz="2800" spc="3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y</a:t>
            </a:r>
            <a:r>
              <a:rPr sz="2800" spc="3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se</a:t>
            </a:r>
            <a:r>
              <a:rPr sz="2800" spc="3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define</a:t>
            </a:r>
            <a:r>
              <a:rPr sz="2800" spc="3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por</a:t>
            </a:r>
            <a:r>
              <a:rPr sz="2800" spc="3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voltios</a:t>
            </a:r>
            <a:r>
              <a:rPr sz="2800" spc="37" dirty="0">
                <a:latin typeface="Arial Unicode MS"/>
                <a:cs typeface="Arial Unicode MS"/>
              </a:rPr>
              <a:t> </a:t>
            </a:r>
            <a:r>
              <a:rPr sz="2800" spc="-16" dirty="0">
                <a:latin typeface="Arial Unicode MS"/>
                <a:cs typeface="Arial Unicode MS"/>
              </a:rPr>
              <a:t>por</a:t>
            </a:r>
            <a:r>
              <a:rPr sz="2800" spc="12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segundo-pendiente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8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8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curva</a:t>
            </a:r>
            <a:r>
              <a:rPr sz="2800" spc="8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voltaje-tiempo</a:t>
            </a:r>
            <a:r>
              <a:rPr sz="2800" spc="8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</a:t>
            </a:r>
            <a:r>
              <a:rPr sz="2800" spc="8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una</a:t>
            </a:r>
            <a:r>
              <a:rPr sz="2800" spc="8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determinada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condición</a:t>
            </a:r>
            <a:r>
              <a:rPr sz="2800" spc="8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81" dirty="0">
                <a:latin typeface="Arial Unicode MS"/>
                <a:cs typeface="Arial Unicode MS"/>
              </a:rPr>
              <a:t> </a:t>
            </a:r>
            <a:r>
              <a:rPr sz="2800" spc="-6" dirty="0">
                <a:latin typeface="Arial Unicode MS"/>
                <a:cs typeface="Arial Unicode MS"/>
              </a:rPr>
              <a:t>carga.</a:t>
            </a:r>
            <a:endParaRPr sz="2800" dirty="0">
              <a:latin typeface="Arial Unicode MS"/>
              <a:cs typeface="Arial Unicode MS"/>
            </a:endParaRPr>
          </a:p>
          <a:p>
            <a:pPr>
              <a:spcBef>
                <a:spcPts val="50"/>
              </a:spcBef>
            </a:pPr>
            <a:endParaRPr sz="2800" dirty="0">
              <a:latin typeface="Arial Unicode MS"/>
              <a:cs typeface="Arial Unicode MS"/>
            </a:endParaRPr>
          </a:p>
          <a:p>
            <a:pPr marL="7539" lvl="2">
              <a:spcBef>
                <a:spcPts val="3"/>
              </a:spcBef>
              <a:tabLst>
                <a:tab pos="187688" algn="l"/>
              </a:tabLst>
            </a:pPr>
            <a:r>
              <a:rPr lang="es-ES" sz="2800" b="1" dirty="0" smtClean="0">
                <a:latin typeface="Arial Unicode MS"/>
                <a:cs typeface="Arial Unicode MS"/>
              </a:rPr>
              <a:t>4.4.6 </a:t>
            </a:r>
            <a:r>
              <a:rPr sz="2800" b="1" dirty="0" err="1" smtClean="0">
                <a:latin typeface="Arial Unicode MS"/>
                <a:cs typeface="Arial Unicode MS"/>
              </a:rPr>
              <a:t>Tensión</a:t>
            </a:r>
            <a:r>
              <a:rPr sz="2800" b="1" spc="41" dirty="0" smtClean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de</a:t>
            </a:r>
            <a:r>
              <a:rPr sz="2800" b="1" spc="43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techo</a:t>
            </a:r>
            <a:r>
              <a:rPr sz="2800" b="1" spc="41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de</a:t>
            </a:r>
            <a:r>
              <a:rPr sz="2800" b="1" spc="43" dirty="0">
                <a:latin typeface="Arial Unicode MS"/>
                <a:cs typeface="Arial Unicode MS"/>
              </a:rPr>
              <a:t> </a:t>
            </a:r>
            <a:r>
              <a:rPr sz="2800" b="1" spc="-6" dirty="0">
                <a:latin typeface="Arial Unicode MS"/>
                <a:cs typeface="Arial Unicode MS"/>
              </a:rPr>
              <a:t>excitación</a:t>
            </a:r>
            <a:endParaRPr sz="2800" b="1" dirty="0">
              <a:latin typeface="Arial Unicode MS"/>
              <a:cs typeface="Arial Unicode MS"/>
            </a:endParaRPr>
          </a:p>
          <a:p>
            <a:pPr marL="7936" marR="20237">
              <a:spcBef>
                <a:spcPts val="356"/>
              </a:spcBef>
            </a:pP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tensión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máxima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que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puede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dar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excitador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determinadas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condiciones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carga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spc="-16" dirty="0">
                <a:latin typeface="Arial Unicode MS"/>
                <a:cs typeface="Arial Unicode MS"/>
              </a:rPr>
              <a:t>se</a:t>
            </a:r>
            <a:r>
              <a:rPr sz="2800" dirty="0">
                <a:latin typeface="Arial Unicode MS"/>
                <a:cs typeface="Arial Unicode MS"/>
              </a:rPr>
              <a:t> denomina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tensión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techo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spc="-6" dirty="0" err="1">
                <a:latin typeface="Arial Unicode MS"/>
                <a:cs typeface="Arial Unicode MS"/>
              </a:rPr>
              <a:t>excitación</a:t>
            </a:r>
            <a:r>
              <a:rPr sz="2800" spc="-6" dirty="0" smtClean="0">
                <a:latin typeface="Arial Unicode MS"/>
                <a:cs typeface="Arial Unicode MS"/>
              </a:rPr>
              <a:t>.</a:t>
            </a:r>
            <a:endParaRPr sz="2800" dirty="0">
              <a:latin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32947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9973" y="352444"/>
            <a:ext cx="16592995" cy="13409120"/>
          </a:xfrm>
          <a:prstGeom prst="rect">
            <a:avLst/>
          </a:prstGeom>
        </p:spPr>
        <p:txBody>
          <a:bodyPr vert="horz" wrap="square" lIns="0" tIns="7938" rIns="0" bIns="0" rtlCol="0">
            <a:spAutoFit/>
          </a:bodyPr>
          <a:lstStyle/>
          <a:p>
            <a:pPr marL="7539" lvl="1" algn="just">
              <a:tabLst>
                <a:tab pos="127374" algn="l"/>
              </a:tabLst>
            </a:pPr>
            <a:r>
              <a:rPr lang="es-ES" sz="2800" b="1" spc="-12" dirty="0" smtClean="0">
                <a:latin typeface="Arial Unicode MS"/>
                <a:cs typeface="Arial Unicode MS"/>
              </a:rPr>
              <a:t>4.5 </a:t>
            </a:r>
            <a:r>
              <a:rPr sz="2800" b="1" spc="-12" dirty="0" smtClean="0">
                <a:latin typeface="Arial Unicode MS"/>
                <a:cs typeface="Arial Unicode MS"/>
              </a:rPr>
              <a:t>CONEXIÓN</a:t>
            </a:r>
            <a:r>
              <a:rPr sz="2800" b="1" spc="-3" dirty="0" smtClean="0">
                <a:latin typeface="Arial Unicode MS"/>
                <a:cs typeface="Arial Unicode MS"/>
              </a:rPr>
              <a:t> </a:t>
            </a:r>
            <a:r>
              <a:rPr sz="2800" b="1" spc="-37" dirty="0">
                <a:latin typeface="Arial Unicode MS"/>
                <a:cs typeface="Arial Unicode MS"/>
              </a:rPr>
              <a:t>DE</a:t>
            </a:r>
            <a:r>
              <a:rPr sz="2800" b="1" dirty="0">
                <a:latin typeface="Arial Unicode MS"/>
                <a:cs typeface="Arial Unicode MS"/>
              </a:rPr>
              <a:t> </a:t>
            </a:r>
            <a:r>
              <a:rPr sz="2800" b="1" spc="-37" dirty="0">
                <a:latin typeface="Arial Unicode MS"/>
                <a:cs typeface="Arial Unicode MS"/>
              </a:rPr>
              <a:t>GENERADORES</a:t>
            </a:r>
            <a:r>
              <a:rPr sz="2800" b="1" dirty="0">
                <a:latin typeface="Arial Unicode MS"/>
                <a:cs typeface="Arial Unicode MS"/>
              </a:rPr>
              <a:t> </a:t>
            </a:r>
            <a:r>
              <a:rPr sz="2800" b="1" spc="-22" dirty="0">
                <a:latin typeface="Arial Unicode MS"/>
                <a:cs typeface="Arial Unicode MS"/>
              </a:rPr>
              <a:t>EN</a:t>
            </a:r>
            <a:r>
              <a:rPr sz="2800" b="1" dirty="0">
                <a:latin typeface="Arial Unicode MS"/>
                <a:cs typeface="Arial Unicode MS"/>
              </a:rPr>
              <a:t> </a:t>
            </a:r>
            <a:r>
              <a:rPr sz="2800" b="1" spc="-43" dirty="0">
                <a:latin typeface="Arial Unicode MS"/>
                <a:cs typeface="Arial Unicode MS"/>
              </a:rPr>
              <a:t>CENTRALES</a:t>
            </a:r>
            <a:r>
              <a:rPr sz="2800" b="1" dirty="0">
                <a:latin typeface="Arial Unicode MS"/>
                <a:cs typeface="Arial Unicode MS"/>
              </a:rPr>
              <a:t> </a:t>
            </a:r>
            <a:r>
              <a:rPr sz="2800" b="1" spc="-6" dirty="0" smtClean="0">
                <a:latin typeface="Arial Unicode MS"/>
                <a:cs typeface="Arial Unicode MS"/>
              </a:rPr>
              <a:t>ELÉCTRICAS</a:t>
            </a:r>
            <a:endParaRPr lang="es-ES" sz="2800" b="1" spc="-6" dirty="0" smtClean="0">
              <a:latin typeface="Arial Unicode MS"/>
              <a:cs typeface="Arial Unicode MS"/>
            </a:endParaRPr>
          </a:p>
          <a:p>
            <a:pPr marL="126977" lvl="1" indent="-119438" algn="just">
              <a:buAutoNum type="arabicPeriod" startAt="5"/>
              <a:tabLst>
                <a:tab pos="127374" algn="l"/>
              </a:tabLst>
            </a:pPr>
            <a:endParaRPr sz="2800" dirty="0">
              <a:latin typeface="Arial Unicode MS"/>
              <a:cs typeface="Arial Unicode MS"/>
            </a:endParaRPr>
          </a:p>
          <a:p>
            <a:pPr marL="7936" marR="185705" algn="just">
              <a:spcBef>
                <a:spcPts val="341"/>
              </a:spcBef>
            </a:pPr>
            <a:r>
              <a:rPr sz="2800" dirty="0">
                <a:latin typeface="Arial Unicode MS"/>
                <a:cs typeface="Arial Unicode MS"/>
              </a:rPr>
              <a:t>Como</a:t>
            </a:r>
            <a:r>
              <a:rPr sz="2800" spc="4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se</a:t>
            </a:r>
            <a:r>
              <a:rPr sz="2800" spc="4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muestra</a:t>
            </a:r>
            <a:r>
              <a:rPr sz="2800" spc="4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</a:t>
            </a:r>
            <a:r>
              <a:rPr sz="2800" spc="43" dirty="0">
                <a:latin typeface="Arial Unicode MS"/>
                <a:cs typeface="Arial Unicode MS"/>
              </a:rPr>
              <a:t> </a:t>
            </a:r>
            <a:r>
              <a:rPr sz="2800" dirty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sz="2800" spc="43" dirty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sz="2800" dirty="0">
                <a:solidFill>
                  <a:srgbClr val="007FAC"/>
                </a:solidFill>
                <a:latin typeface="Arial Unicode MS"/>
                <a:cs typeface="Arial Unicode MS"/>
              </a:rPr>
              <a:t>4.10</a:t>
            </a:r>
            <a:r>
              <a:rPr sz="2800" spc="43" dirty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Los</a:t>
            </a:r>
            <a:r>
              <a:rPr sz="2800" spc="4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principales</a:t>
            </a:r>
            <a:r>
              <a:rPr sz="2800" spc="4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elementos</a:t>
            </a:r>
            <a:r>
              <a:rPr sz="2800" spc="4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4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este</a:t>
            </a:r>
            <a:r>
              <a:rPr sz="2800" spc="4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esquema</a:t>
            </a:r>
            <a:r>
              <a:rPr sz="2800" spc="4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4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conexión</a:t>
            </a:r>
            <a:r>
              <a:rPr sz="2800" spc="4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son</a:t>
            </a:r>
            <a:r>
              <a:rPr sz="2800" spc="43" dirty="0">
                <a:latin typeface="Arial Unicode MS"/>
                <a:cs typeface="Arial Unicode MS"/>
              </a:rPr>
              <a:t> </a:t>
            </a:r>
            <a:r>
              <a:rPr sz="2800" spc="-16" dirty="0">
                <a:latin typeface="Arial Unicode MS"/>
                <a:cs typeface="Arial Unicode MS"/>
              </a:rPr>
              <a:t>el</a:t>
            </a:r>
            <a:r>
              <a:rPr sz="2800" spc="12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generador,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el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transformador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auxiliar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unidad,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el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transformador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servicio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estación,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spc="-16" dirty="0">
                <a:latin typeface="Arial Unicode MS"/>
                <a:cs typeface="Arial Unicode MS"/>
              </a:rPr>
              <a:t>la</a:t>
            </a:r>
            <a:r>
              <a:rPr sz="2800" spc="12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aparamenta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alta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tensión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y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aparamenta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para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transformadores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baja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spc="-6" dirty="0">
                <a:latin typeface="Arial Unicode MS"/>
                <a:cs typeface="Arial Unicode MS"/>
              </a:rPr>
              <a:t>tensión.</a:t>
            </a:r>
            <a:endParaRPr sz="2800" dirty="0">
              <a:latin typeface="Arial Unicode MS"/>
              <a:cs typeface="Arial Unicode MS"/>
            </a:endParaRPr>
          </a:p>
          <a:p>
            <a:pPr algn="just">
              <a:spcBef>
                <a:spcPts val="43"/>
              </a:spcBef>
            </a:pPr>
            <a:endParaRPr sz="2800" dirty="0">
              <a:latin typeface="Arial Unicode MS"/>
              <a:cs typeface="Arial Unicode MS"/>
            </a:endParaRPr>
          </a:p>
          <a:p>
            <a:pPr marL="7936" marR="340061" lvl="1" algn="just">
              <a:tabLst>
                <a:tab pos="140865" algn="l"/>
              </a:tabLst>
            </a:pPr>
            <a:r>
              <a:rPr lang="es-ES" sz="2800" b="1" spc="-6" dirty="0" smtClean="0">
                <a:latin typeface="Arial Unicode MS"/>
                <a:cs typeface="Arial Unicode MS"/>
              </a:rPr>
              <a:t>4.6 </a:t>
            </a:r>
            <a:r>
              <a:rPr sz="2800" b="1" spc="-6" dirty="0" smtClean="0">
                <a:latin typeface="Arial Unicode MS"/>
                <a:cs typeface="Arial Unicode MS"/>
              </a:rPr>
              <a:t>SINCRONIZACIÓN</a:t>
            </a:r>
            <a:r>
              <a:rPr sz="2800" b="1" spc="-10" dirty="0" smtClean="0">
                <a:latin typeface="Arial Unicode MS"/>
                <a:cs typeface="Arial Unicode MS"/>
              </a:rPr>
              <a:t> </a:t>
            </a:r>
            <a:r>
              <a:rPr sz="2800" b="1" spc="-28" dirty="0">
                <a:latin typeface="Arial Unicode MS"/>
                <a:cs typeface="Arial Unicode MS"/>
              </a:rPr>
              <a:t>DEL</a:t>
            </a:r>
            <a:r>
              <a:rPr sz="2800" b="1" spc="-6" dirty="0">
                <a:latin typeface="Arial Unicode MS"/>
                <a:cs typeface="Arial Unicode MS"/>
              </a:rPr>
              <a:t> </a:t>
            </a:r>
            <a:r>
              <a:rPr sz="2800" b="1" spc="-37" dirty="0">
                <a:latin typeface="Arial Unicode MS"/>
                <a:cs typeface="Arial Unicode MS"/>
              </a:rPr>
              <a:t>GENERADOR</a:t>
            </a:r>
            <a:r>
              <a:rPr sz="2800" b="1" spc="-6" dirty="0">
                <a:latin typeface="Arial Unicode MS"/>
                <a:cs typeface="Arial Unicode MS"/>
              </a:rPr>
              <a:t> </a:t>
            </a:r>
            <a:r>
              <a:rPr sz="2800" b="1" spc="-19" dirty="0">
                <a:latin typeface="Arial Unicode MS"/>
                <a:cs typeface="Arial Unicode MS"/>
              </a:rPr>
              <a:t>SINCRÓNICO</a:t>
            </a:r>
            <a:r>
              <a:rPr sz="2800" b="1" spc="-10" dirty="0">
                <a:latin typeface="Arial Unicode MS"/>
                <a:cs typeface="Arial Unicode MS"/>
              </a:rPr>
              <a:t> </a:t>
            </a:r>
            <a:r>
              <a:rPr sz="2800" b="1" spc="-16" dirty="0">
                <a:latin typeface="Arial Unicode MS"/>
                <a:cs typeface="Arial Unicode MS"/>
              </a:rPr>
              <a:t>CON </a:t>
            </a:r>
            <a:r>
              <a:rPr sz="2800" b="1" spc="-6" dirty="0">
                <a:latin typeface="Arial Unicode MS"/>
                <a:cs typeface="Arial Unicode MS"/>
              </a:rPr>
              <a:t>EMBARRADOS</a:t>
            </a:r>
            <a:endParaRPr sz="2800" b="1" dirty="0">
              <a:latin typeface="Arial Unicode MS"/>
              <a:cs typeface="Arial Unicode MS"/>
            </a:endParaRPr>
          </a:p>
          <a:p>
            <a:pPr marL="7936" marR="3174" algn="just">
              <a:spcBef>
                <a:spcPts val="341"/>
              </a:spcBef>
            </a:pPr>
            <a:r>
              <a:rPr sz="2800" spc="-19" dirty="0">
                <a:latin typeface="Arial Unicode MS"/>
                <a:cs typeface="Arial Unicode MS"/>
              </a:rPr>
              <a:t>El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proceso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conectar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paralelo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generador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síncrono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con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una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barra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colectora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spc="-6" dirty="0">
                <a:latin typeface="Arial Unicode MS"/>
                <a:cs typeface="Arial Unicode MS"/>
              </a:rPr>
              <a:t>infinita</a:t>
            </a:r>
            <a:r>
              <a:rPr sz="2800" dirty="0">
                <a:latin typeface="Arial Unicode MS"/>
                <a:cs typeface="Arial Unicode MS"/>
              </a:rPr>
              <a:t> de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una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red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con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voltaje,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secuencia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fase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y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frecuencia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se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denomina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sincronización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spc="-16" dirty="0">
                <a:latin typeface="Arial Unicode MS"/>
                <a:cs typeface="Arial Unicode MS"/>
              </a:rPr>
              <a:t>de</a:t>
            </a:r>
            <a:r>
              <a:rPr sz="2800" dirty="0">
                <a:latin typeface="Arial Unicode MS"/>
                <a:cs typeface="Arial Unicode MS"/>
              </a:rPr>
              <a:t> </a:t>
            </a:r>
            <a:r>
              <a:rPr sz="2800" spc="-6" dirty="0">
                <a:latin typeface="Arial Unicode MS"/>
                <a:cs typeface="Arial Unicode MS"/>
              </a:rPr>
              <a:t>generador.</a:t>
            </a:r>
            <a:endParaRPr sz="2800" dirty="0">
              <a:latin typeface="Arial Unicode MS"/>
              <a:cs typeface="Arial Unicode MS"/>
            </a:endParaRPr>
          </a:p>
          <a:p>
            <a:pPr marL="118248" algn="just">
              <a:spcBef>
                <a:spcPts val="219"/>
              </a:spcBef>
            </a:pPr>
            <a:r>
              <a:rPr sz="2800" spc="-6" dirty="0">
                <a:latin typeface="Arial Unicode MS"/>
                <a:cs typeface="Arial Unicode MS"/>
              </a:rPr>
              <a:t>Las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condiciones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sincronización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spc="-12" dirty="0">
                <a:latin typeface="Arial Unicode MS"/>
                <a:cs typeface="Arial Unicode MS"/>
              </a:rPr>
              <a:t>son</a:t>
            </a:r>
            <a:r>
              <a:rPr sz="2800" spc="-12" dirty="0" smtClean="0">
                <a:latin typeface="Arial Unicode MS"/>
                <a:cs typeface="Arial Unicode MS"/>
              </a:rPr>
              <a:t>:</a:t>
            </a:r>
            <a:endParaRPr lang="es-ES" sz="2800" spc="-12" dirty="0" smtClean="0">
              <a:latin typeface="Arial Unicode MS"/>
              <a:cs typeface="Arial Unicode MS"/>
            </a:endParaRPr>
          </a:p>
          <a:p>
            <a:pPr marL="118248" algn="just">
              <a:spcBef>
                <a:spcPts val="219"/>
              </a:spcBef>
            </a:pPr>
            <a:endParaRPr sz="2800" dirty="0">
              <a:latin typeface="Arial Unicode MS"/>
              <a:cs typeface="Arial Unicode MS"/>
            </a:endParaRPr>
          </a:p>
          <a:p>
            <a:pPr marL="522287" indent="-514350" algn="just">
              <a:spcBef>
                <a:spcPts val="469"/>
              </a:spcBef>
              <a:buFont typeface="+mj-lt"/>
              <a:buAutoNum type="arabicPeriod"/>
              <a:tabLst>
                <a:tab pos="85725" algn="l"/>
                <a:tab pos="5919788" algn="l"/>
              </a:tabLst>
            </a:pPr>
            <a:r>
              <a:rPr sz="2800" b="1" spc="-19" dirty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sz="2800" b="1" spc="5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voltaje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generador</a:t>
            </a:r>
            <a:r>
              <a:rPr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debe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ser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igual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al</a:t>
            </a:r>
            <a:r>
              <a:rPr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voltaje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barra</a:t>
            </a:r>
            <a:r>
              <a:rPr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colectora.</a:t>
            </a:r>
            <a:endParaRPr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522286" indent="-514350" algn="just">
              <a:spcBef>
                <a:spcPts val="197"/>
              </a:spcBef>
              <a:buFont typeface="+mj-lt"/>
              <a:buAutoNum type="arabicPeriod"/>
              <a:tabLst>
                <a:tab pos="85725" algn="l"/>
                <a:tab pos="5919788" algn="l"/>
              </a:tabLst>
            </a:pP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Las</a:t>
            </a:r>
            <a:r>
              <a:rPr sz="2800" b="1" spc="3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secuencias</a:t>
            </a:r>
            <a:r>
              <a:rPr sz="2800" b="1" spc="3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3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fase</a:t>
            </a:r>
            <a:r>
              <a:rPr sz="2800" b="1" spc="3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deben</a:t>
            </a:r>
            <a:r>
              <a:rPr sz="2800" b="1" spc="3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ser</a:t>
            </a:r>
            <a:r>
              <a:rPr sz="2800" b="1" spc="3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las</a:t>
            </a:r>
            <a:r>
              <a:rPr sz="2800" b="1" spc="3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mismas</a:t>
            </a:r>
            <a:r>
              <a:rPr sz="2800" b="1" spc="3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sz="2800" b="1" spc="3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sz="2800" b="1" spc="3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generador</a:t>
            </a:r>
            <a:r>
              <a:rPr sz="2800" b="1" spc="3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sz="2800" b="1" spc="3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sz="2800" b="1" spc="3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barra</a:t>
            </a:r>
            <a:r>
              <a:rPr sz="2800" b="1" spc="3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colectora.</a:t>
            </a:r>
            <a:endParaRPr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522286" indent="-514350" algn="just">
              <a:spcBef>
                <a:spcPts val="159"/>
              </a:spcBef>
              <a:buFont typeface="+mj-lt"/>
              <a:buAutoNum type="arabicPeriod"/>
              <a:tabLst>
                <a:tab pos="85725" algn="l"/>
                <a:tab pos="5919788" algn="l"/>
              </a:tabLst>
            </a:pP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frecuencia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debe</a:t>
            </a:r>
            <a:r>
              <a:rPr sz="2800" b="1" spc="5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ser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sz="2800" b="1" spc="5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misma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sz="2800" b="1" spc="5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generador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sz="2800" b="1" spc="5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barra</a:t>
            </a:r>
            <a:r>
              <a:rPr sz="2800" b="1" spc="5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colectora.</a:t>
            </a:r>
            <a:endParaRPr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118248" algn="just">
              <a:spcBef>
                <a:spcPts val="584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18248" algn="just">
              <a:spcBef>
                <a:spcPts val="584"/>
              </a:spcBef>
            </a:pPr>
            <a:r>
              <a:rPr sz="2800" dirty="0" smtClean="0">
                <a:latin typeface="Arial Unicode MS"/>
                <a:cs typeface="Arial Unicode MS"/>
              </a:rPr>
              <a:t>Los</a:t>
            </a:r>
            <a:r>
              <a:rPr sz="2800" spc="28" dirty="0" smtClean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pasos</a:t>
            </a:r>
            <a:r>
              <a:rPr sz="2800" spc="3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3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3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sincronización</a:t>
            </a:r>
            <a:r>
              <a:rPr sz="2800" spc="3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son</a:t>
            </a:r>
            <a:r>
              <a:rPr sz="2800" spc="3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los</a:t>
            </a:r>
            <a:r>
              <a:rPr sz="2800" spc="31" dirty="0">
                <a:latin typeface="Arial Unicode MS"/>
                <a:cs typeface="Arial Unicode MS"/>
              </a:rPr>
              <a:t> </a:t>
            </a:r>
            <a:r>
              <a:rPr sz="2800" spc="-6" dirty="0">
                <a:latin typeface="Arial Unicode MS"/>
                <a:cs typeface="Arial Unicode MS"/>
              </a:rPr>
              <a:t>siguientes:</a:t>
            </a:r>
            <a:endParaRPr sz="2800" dirty="0">
              <a:latin typeface="Arial Unicode MS"/>
              <a:cs typeface="Arial Unicode MS"/>
            </a:endParaRPr>
          </a:p>
          <a:p>
            <a:pPr algn="just">
              <a:spcBef>
                <a:spcPts val="22"/>
              </a:spcBef>
            </a:pPr>
            <a:endParaRPr sz="2800" dirty="0">
              <a:latin typeface="Arial Unicode MS"/>
              <a:cs typeface="Arial Unicode MS"/>
            </a:endParaRPr>
          </a:p>
          <a:p>
            <a:pPr marL="522286" indent="-514350" algn="just">
              <a:buFont typeface="+mj-lt"/>
              <a:buAutoNum type="arabicPeriod"/>
              <a:tabLst>
                <a:tab pos="74202" algn="l"/>
              </a:tabLst>
            </a:pP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Haga</a:t>
            </a:r>
            <a:r>
              <a:rPr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funcionar</a:t>
            </a:r>
            <a:r>
              <a:rPr sz="2800" b="1" spc="7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generador</a:t>
            </a:r>
            <a:r>
              <a:rPr sz="2800" b="1" spc="7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síncrono</a:t>
            </a:r>
            <a:r>
              <a:rPr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</a:t>
            </a:r>
            <a:r>
              <a:rPr sz="2800" b="1" spc="7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velocidad</a:t>
            </a:r>
            <a:r>
              <a:rPr sz="2800" b="1" spc="7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síncrona.</a:t>
            </a:r>
            <a:endParaRPr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514350" marR="19047" indent="-514350" algn="just">
              <a:spcBef>
                <a:spcPts val="50"/>
              </a:spcBef>
              <a:buFont typeface="+mj-lt"/>
              <a:buAutoNum type="arabicPeriod"/>
              <a:tabLst>
                <a:tab pos="69838" algn="l"/>
              </a:tabLst>
            </a:pP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Aumente</a:t>
            </a:r>
            <a:r>
              <a:rPr sz="2800" b="1" spc="9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sz="2800" b="1" spc="9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corriente</a:t>
            </a:r>
            <a:r>
              <a:rPr sz="2800" b="1" spc="9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9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excitación</a:t>
            </a:r>
            <a:r>
              <a:rPr sz="2800" b="1" spc="9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sz="2800" b="1" spc="9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aumentar</a:t>
            </a:r>
            <a:r>
              <a:rPr sz="2800" b="1" spc="9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gradualmente</a:t>
            </a:r>
            <a:r>
              <a:rPr sz="2800" b="1" spc="9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sz="2800" b="1" spc="9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voltaje</a:t>
            </a:r>
            <a:r>
              <a:rPr sz="2800" b="1" spc="9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sz="2800" b="1" spc="9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terminal</a:t>
            </a:r>
            <a:r>
              <a:rPr sz="2800" b="1" spc="9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hasta</a:t>
            </a:r>
            <a:r>
              <a:rPr sz="2800" b="1" spc="1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valor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voltaje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nominal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generador.</a:t>
            </a:r>
            <a:endParaRPr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522286" indent="-514350" algn="just">
              <a:spcBef>
                <a:spcPts val="191"/>
              </a:spcBef>
              <a:buFont typeface="+mj-lt"/>
              <a:buAutoNum type="arabicPeriod"/>
              <a:tabLst>
                <a:tab pos="65473" algn="l"/>
              </a:tabLst>
            </a:pP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Asegúrese</a:t>
            </a:r>
            <a:r>
              <a:rPr sz="2800" b="1" spc="4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4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que</a:t>
            </a:r>
            <a:r>
              <a:rPr sz="2800" b="1" spc="4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sz="2800" b="1" spc="4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generador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sz="2800" b="1" spc="4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las</a:t>
            </a:r>
            <a:r>
              <a:rPr sz="2800" b="1" spc="4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barras</a:t>
            </a:r>
            <a:r>
              <a:rPr sz="2800" b="1" spc="4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colectoras</a:t>
            </a:r>
            <a:r>
              <a:rPr sz="2800" b="1" spc="4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tengan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sz="2800" b="1" spc="4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mismo</a:t>
            </a:r>
            <a:r>
              <a:rPr sz="2800" b="1" spc="4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voltaje</a:t>
            </a:r>
            <a:r>
              <a:rPr sz="2800" b="1" spc="4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sz="2800" b="1" spc="4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frecuencia.</a:t>
            </a:r>
            <a:endParaRPr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522286" indent="-514350" algn="just">
              <a:spcBef>
                <a:spcPts val="290"/>
              </a:spcBef>
              <a:buFont typeface="+mj-lt"/>
              <a:buAutoNum type="arabicPeriod"/>
              <a:tabLst>
                <a:tab pos="61108" algn="l"/>
              </a:tabLst>
            </a:pP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Compruebe</a:t>
            </a:r>
            <a:r>
              <a:rPr sz="2800" b="1" spc="3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que</a:t>
            </a:r>
            <a:r>
              <a:rPr sz="2800" b="1" spc="3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sz="2800" b="1" spc="4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indicador</a:t>
            </a:r>
            <a:r>
              <a:rPr sz="2800" b="1" spc="3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4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secuencia</a:t>
            </a:r>
            <a:r>
              <a:rPr sz="2800" b="1" spc="3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4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fases</a:t>
            </a:r>
            <a:r>
              <a:rPr sz="2800" b="1" spc="3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esté</a:t>
            </a:r>
            <a:r>
              <a:rPr sz="2800" b="1" spc="4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en</a:t>
            </a:r>
            <a:r>
              <a:rPr sz="2800" b="1" spc="3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sentido</a:t>
            </a:r>
            <a:r>
              <a:rPr sz="2800" b="1" spc="4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antihorario.</a:t>
            </a:r>
            <a:endParaRPr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522683" marR="175784" indent="-514350" algn="just">
              <a:spcBef>
                <a:spcPts val="19"/>
              </a:spcBef>
              <a:buFont typeface="+mj-lt"/>
              <a:buAutoNum type="arabicPeriod"/>
              <a:tabLst>
                <a:tab pos="74202" algn="l"/>
              </a:tabLst>
            </a:pP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Aumente</a:t>
            </a:r>
            <a:r>
              <a:rPr sz="2800" b="1" spc="4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frecuencia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generador</a:t>
            </a:r>
            <a:r>
              <a:rPr sz="2800" b="1" spc="4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0,1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ciclo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más</a:t>
            </a:r>
            <a:r>
              <a:rPr sz="2800" b="1" spc="4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que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frecuencia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4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barra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 err="1">
                <a:solidFill>
                  <a:srgbClr val="0070C0"/>
                </a:solidFill>
                <a:latin typeface="Arial Unicode MS"/>
                <a:cs typeface="Arial Unicode MS"/>
              </a:rPr>
              <a:t>colectora</a:t>
            </a:r>
            <a:r>
              <a:rPr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.</a:t>
            </a:r>
            <a:endParaRPr lang="es-ES" sz="2800" b="1" spc="-6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522683" marR="175784" indent="-514350" algn="just">
              <a:spcBef>
                <a:spcPts val="19"/>
              </a:spcBef>
              <a:buFont typeface="+mj-lt"/>
              <a:buAutoNum type="arabicPeriod"/>
              <a:tabLst>
                <a:tab pos="74202" algn="l"/>
              </a:tabLst>
            </a:pP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Lea el </a:t>
            </a:r>
            <a:r>
              <a:rPr lang="es-ES" sz="2800" b="1" dirty="0" err="1">
                <a:solidFill>
                  <a:srgbClr val="0070C0"/>
                </a:solidFill>
                <a:latin typeface="Arial Unicode MS"/>
                <a:cs typeface="Arial Unicode MS"/>
              </a:rPr>
              <a:t>sincronoscopio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. Si la frecuencia de la máquina es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menor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que la frecuencia de la barra colectora, el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indicador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tiene una lectura "lenta", y si la frecuencia de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máquina es mayor que la frecuencia de la barra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colectora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, entonces la máquina está dando una lectura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"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rápida".</a:t>
            </a:r>
          </a:p>
          <a:p>
            <a:pPr marL="522683" marR="175784" indent="-514350" algn="just">
              <a:spcBef>
                <a:spcPts val="19"/>
              </a:spcBef>
              <a:buFont typeface="+mj-lt"/>
              <a:buAutoNum type="arabicPeriod"/>
              <a:tabLst>
                <a:tab pos="74202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Si la lectura del </a:t>
            </a:r>
            <a:r>
              <a:rPr lang="es-ES" sz="2800" b="1" dirty="0" err="1" smtClean="0">
                <a:solidFill>
                  <a:srgbClr val="0070C0"/>
                </a:solidFill>
                <a:latin typeface="Arial Unicode MS"/>
                <a:cs typeface="Arial Unicode MS"/>
              </a:rPr>
              <a:t>sincronoscopio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es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lenta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, aumente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la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velocidad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 la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máquina (generador síncrono) hasta que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el puntero esté en el medio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.</a:t>
            </a:r>
          </a:p>
          <a:p>
            <a:pPr marL="522683" marR="175784" indent="-514350" algn="just">
              <a:spcBef>
                <a:spcPts val="19"/>
              </a:spcBef>
              <a:buFont typeface="+mj-lt"/>
              <a:buAutoNum type="arabicPeriod"/>
              <a:tabLst>
                <a:tab pos="74202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Cuando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el puntero del </a:t>
            </a:r>
            <a:r>
              <a:rPr lang="es-ES" sz="2800" b="1" dirty="0" err="1">
                <a:solidFill>
                  <a:srgbClr val="0070C0"/>
                </a:solidFill>
                <a:latin typeface="Arial Unicode MS"/>
                <a:cs typeface="Arial Unicode MS"/>
              </a:rPr>
              <a:t>sincronoscopio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 esté en el medio,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cierre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el generador CB (ángulo cero) o en un ángulo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inferior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 = grados en la dirección "rápida".</a:t>
            </a:r>
            <a:endParaRPr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  <p:pic>
        <p:nvPicPr>
          <p:cNvPr id="3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132968" y="3633537"/>
            <a:ext cx="7820527" cy="7363326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7132968" y="11686716"/>
            <a:ext cx="76520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/>
              <a:t>FIGURA 4.10 </a:t>
            </a:r>
            <a:r>
              <a:rPr lang="en-US" sz="2800" b="1" dirty="0" err="1" smtClean="0"/>
              <a:t>Conexión</a:t>
            </a:r>
            <a:r>
              <a:rPr lang="en-US" sz="2800" b="1" dirty="0" smtClean="0"/>
              <a:t> de </a:t>
            </a:r>
            <a:r>
              <a:rPr lang="en-US" sz="2800" b="1" dirty="0" err="1" smtClean="0"/>
              <a:t>generador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en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una</a:t>
            </a:r>
            <a:r>
              <a:rPr lang="en-US" sz="2800" b="1" dirty="0" smtClean="0"/>
              <a:t> central </a:t>
            </a:r>
            <a:r>
              <a:rPr lang="en-US" sz="2800" b="1" dirty="0" err="1" smtClean="0"/>
              <a:t>eléctrica</a:t>
            </a:r>
            <a:r>
              <a:rPr lang="en-US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3325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608780" y="214114"/>
            <a:ext cx="24384820" cy="8460970"/>
          </a:xfrm>
          <a:prstGeom prst="rect">
            <a:avLst/>
          </a:prstGeom>
        </p:spPr>
        <p:txBody>
          <a:bodyPr vert="horz" wrap="square" lIns="0" tIns="4762" rIns="0" bIns="0" rtlCol="0">
            <a:spAutoFit/>
          </a:bodyPr>
          <a:lstStyle/>
          <a:p>
            <a:pPr marL="7936" marR="798370" lvl="1" algn="just">
              <a:spcBef>
                <a:spcPts val="37"/>
              </a:spcBef>
              <a:tabLst>
                <a:tab pos="147612" algn="l"/>
              </a:tabLst>
            </a:pPr>
            <a:r>
              <a:rPr lang="es-ES" sz="2800" b="1" spc="-12" dirty="0" smtClean="0">
                <a:latin typeface="Arial Unicode MS"/>
                <a:cs typeface="Arial Unicode MS"/>
              </a:rPr>
              <a:t>4.7 </a:t>
            </a:r>
            <a:r>
              <a:rPr sz="2800" b="1" spc="-12" dirty="0" smtClean="0">
                <a:latin typeface="Arial Unicode MS"/>
                <a:cs typeface="Arial Unicode MS"/>
              </a:rPr>
              <a:t>INSTALACIÓN</a:t>
            </a:r>
            <a:r>
              <a:rPr sz="2800" b="1" spc="-6" dirty="0" smtClean="0">
                <a:latin typeface="Arial Unicode MS"/>
                <a:cs typeface="Arial Unicode MS"/>
              </a:rPr>
              <a:t> </a:t>
            </a:r>
            <a:r>
              <a:rPr sz="2800" b="1" spc="-75" dirty="0">
                <a:latin typeface="Arial Unicode MS"/>
                <a:cs typeface="Arial Unicode MS"/>
              </a:rPr>
              <a:t>Y</a:t>
            </a:r>
            <a:r>
              <a:rPr sz="2800" b="1" spc="-6" dirty="0">
                <a:latin typeface="Arial Unicode MS"/>
                <a:cs typeface="Arial Unicode MS"/>
              </a:rPr>
              <a:t> </a:t>
            </a:r>
            <a:r>
              <a:rPr sz="2800" b="1" spc="-50" dirty="0">
                <a:latin typeface="Arial Unicode MS"/>
                <a:cs typeface="Arial Unicode MS"/>
              </a:rPr>
              <a:t>PUESTA</a:t>
            </a:r>
            <a:r>
              <a:rPr sz="2800" b="1" spc="-3" dirty="0">
                <a:latin typeface="Arial Unicode MS"/>
                <a:cs typeface="Arial Unicode MS"/>
              </a:rPr>
              <a:t> </a:t>
            </a:r>
            <a:r>
              <a:rPr sz="2800" b="1" spc="-22" dirty="0">
                <a:latin typeface="Arial Unicode MS"/>
                <a:cs typeface="Arial Unicode MS"/>
              </a:rPr>
              <a:t>EN</a:t>
            </a:r>
            <a:r>
              <a:rPr sz="2800" b="1" spc="-6" dirty="0">
                <a:latin typeface="Arial Unicode MS"/>
                <a:cs typeface="Arial Unicode MS"/>
              </a:rPr>
              <a:t> </a:t>
            </a:r>
            <a:r>
              <a:rPr sz="2800" b="1" spc="-19" dirty="0">
                <a:latin typeface="Arial Unicode MS"/>
                <a:cs typeface="Arial Unicode MS"/>
              </a:rPr>
              <a:t>MARCHA</a:t>
            </a:r>
            <a:r>
              <a:rPr sz="2800" b="1" spc="-6" dirty="0">
                <a:latin typeface="Arial Unicode MS"/>
                <a:cs typeface="Arial Unicode MS"/>
              </a:rPr>
              <a:t> </a:t>
            </a:r>
            <a:r>
              <a:rPr sz="2800" b="1" spc="-16" dirty="0">
                <a:latin typeface="Arial Unicode MS"/>
                <a:cs typeface="Arial Unicode MS"/>
              </a:rPr>
              <a:t>DE </a:t>
            </a:r>
            <a:r>
              <a:rPr sz="2800" b="1" spc="-43" dirty="0">
                <a:latin typeface="Arial Unicode MS"/>
                <a:cs typeface="Arial Unicode MS"/>
              </a:rPr>
              <a:t>GENERADORES</a:t>
            </a:r>
            <a:r>
              <a:rPr sz="2800" b="1" spc="6" dirty="0">
                <a:latin typeface="Arial Unicode MS"/>
                <a:cs typeface="Arial Unicode MS"/>
              </a:rPr>
              <a:t> </a:t>
            </a:r>
            <a:r>
              <a:rPr sz="2800" b="1" spc="-6" dirty="0">
                <a:latin typeface="Arial Unicode MS"/>
                <a:cs typeface="Arial Unicode MS"/>
              </a:rPr>
              <a:t>SINCRÓNICOS</a:t>
            </a:r>
            <a:endParaRPr sz="2800" b="1" dirty="0">
              <a:latin typeface="Arial Unicode MS"/>
              <a:cs typeface="Arial Unicode MS"/>
            </a:endParaRPr>
          </a:p>
          <a:p>
            <a:pPr marL="7936" algn="just">
              <a:spcBef>
                <a:spcPts val="456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7936" algn="just">
              <a:spcBef>
                <a:spcPts val="456"/>
              </a:spcBef>
            </a:pPr>
            <a:r>
              <a:rPr sz="2800" dirty="0" err="1" smtClean="0">
                <a:latin typeface="Arial Unicode MS"/>
                <a:cs typeface="Arial Unicode MS"/>
              </a:rPr>
              <a:t>Cuando</a:t>
            </a:r>
            <a:r>
              <a:rPr sz="2800" spc="62" dirty="0" smtClean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el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generador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llega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al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sitio,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se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deben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realizar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los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siguientes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spc="-6" dirty="0" err="1">
                <a:latin typeface="Arial Unicode MS"/>
                <a:cs typeface="Arial Unicode MS"/>
              </a:rPr>
              <a:t>pasos</a:t>
            </a:r>
            <a:r>
              <a:rPr sz="2800" spc="-6" dirty="0" smtClean="0">
                <a:latin typeface="Arial Unicode MS"/>
                <a:cs typeface="Arial Unicode MS"/>
              </a:rPr>
              <a:t>:</a:t>
            </a:r>
            <a:endParaRPr lang="es-ES" sz="2800" spc="-6" dirty="0" smtClean="0">
              <a:latin typeface="Arial Unicode MS"/>
              <a:cs typeface="Arial Unicode MS"/>
            </a:endParaRPr>
          </a:p>
          <a:p>
            <a:pPr marL="7936" algn="just">
              <a:spcBef>
                <a:spcPts val="456"/>
              </a:spcBef>
            </a:pPr>
            <a:endParaRPr sz="2800" dirty="0">
              <a:latin typeface="Arial Unicode MS"/>
              <a:cs typeface="Arial Unicode MS"/>
            </a:endParaRPr>
          </a:p>
          <a:p>
            <a:pPr marL="1081088" lvl="2" indent="-1030288" algn="just">
              <a:spcBef>
                <a:spcPts val="578"/>
              </a:spcBef>
              <a:buFont typeface="+mj-lt"/>
              <a:buAutoNum type="arabicPeriod"/>
              <a:tabLst>
                <a:tab pos="113486" algn="l"/>
              </a:tabLst>
            </a:pP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Aceptación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almacenamiento</a:t>
            </a:r>
            <a:r>
              <a:rPr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en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sitio</a:t>
            </a:r>
            <a:r>
              <a:rPr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manera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correcta.</a:t>
            </a:r>
            <a:endParaRPr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1081088" marR="3174" lvl="2" indent="-1030288" algn="just">
              <a:spcBef>
                <a:spcPts val="6"/>
              </a:spcBef>
              <a:buFont typeface="+mj-lt"/>
              <a:buAutoNum type="arabicPeriod"/>
              <a:tabLst>
                <a:tab pos="117851" algn="l"/>
              </a:tabLst>
            </a:pP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Los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cimientos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trabajo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ingeniería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civil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se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completarán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según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diseño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detallado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 aprobado</a:t>
            </a:r>
            <a:r>
              <a:rPr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por</a:t>
            </a:r>
            <a:r>
              <a:rPr sz="2800" b="1" spc="7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los</a:t>
            </a:r>
            <a:r>
              <a:rPr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ingenieros</a:t>
            </a:r>
            <a:r>
              <a:rPr sz="2800" b="1" spc="7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7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servicios</a:t>
            </a:r>
            <a:r>
              <a:rPr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públicos.</a:t>
            </a:r>
            <a:endParaRPr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1081088" marR="123802" lvl="2" indent="-1030288" algn="just">
              <a:buFont typeface="+mj-lt"/>
              <a:buAutoNum type="arabicPeriod"/>
              <a:tabLst>
                <a:tab pos="117851" algn="l"/>
              </a:tabLst>
            </a:pP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sz="2800" b="1" spc="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alineación</a:t>
            </a:r>
            <a:r>
              <a:rPr sz="2800" b="1" spc="4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los</a:t>
            </a:r>
            <a:r>
              <a:rPr sz="2800" b="1" spc="4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ejes</a:t>
            </a:r>
            <a:r>
              <a:rPr sz="2800" b="1" spc="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4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turbinas</a:t>
            </a:r>
            <a:r>
              <a:rPr sz="2800" b="1" spc="4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sz="2800" b="1" spc="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generadores</a:t>
            </a:r>
            <a:r>
              <a:rPr sz="2800" b="1" spc="4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se</a:t>
            </a:r>
            <a:r>
              <a:rPr sz="2800" b="1" spc="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realizará</a:t>
            </a:r>
            <a:r>
              <a:rPr sz="2800" b="1" spc="4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según</a:t>
            </a:r>
            <a:r>
              <a:rPr sz="2800" b="1" spc="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las</a:t>
            </a:r>
            <a:r>
              <a:rPr sz="2800" b="1" spc="4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normas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 internacionales</a:t>
            </a:r>
            <a:r>
              <a:rPr sz="2800" b="1" spc="21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 err="1">
                <a:solidFill>
                  <a:srgbClr val="0070C0"/>
                </a:solidFill>
                <a:latin typeface="Arial Unicode MS"/>
                <a:cs typeface="Arial Unicode MS"/>
              </a:rPr>
              <a:t>correspondientes</a:t>
            </a:r>
            <a:r>
              <a:rPr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.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</a:p>
          <a:p>
            <a:pPr marL="1081088" marR="123802" lvl="2" indent="-1030288" algn="just">
              <a:buFont typeface="+mj-lt"/>
              <a:buAutoNum type="arabicPeriod"/>
              <a:tabLst>
                <a:tab pos="117851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800" b="1" spc="7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instalación</a:t>
            </a:r>
            <a:r>
              <a:rPr lang="es-ES"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sistema</a:t>
            </a:r>
            <a:r>
              <a:rPr lang="es-ES"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refrigeración</a:t>
            </a:r>
            <a:r>
              <a:rPr lang="es-ES"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generador</a:t>
            </a:r>
            <a:r>
              <a:rPr lang="es-ES"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debe</a:t>
            </a:r>
            <a:r>
              <a:rPr lang="es-ES"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realizarse</a:t>
            </a:r>
            <a:r>
              <a:rPr lang="es-ES"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correctamente</a:t>
            </a:r>
            <a:r>
              <a:rPr lang="es-ES" sz="2800" b="1" spc="1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según</a:t>
            </a:r>
            <a:r>
              <a:rPr lang="es-ES" sz="2800" b="1" spc="6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800" b="1" spc="6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diseño</a:t>
            </a:r>
            <a:r>
              <a:rPr lang="es-ES" sz="2800" b="1" spc="6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detallado</a:t>
            </a:r>
            <a:r>
              <a:rPr lang="es-ES" sz="2800" b="1" spc="6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aprobado</a:t>
            </a:r>
            <a:r>
              <a:rPr lang="es-ES" sz="2800" b="1" spc="6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por</a:t>
            </a:r>
            <a:r>
              <a:rPr lang="es-ES" sz="2800" b="1" spc="6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los</a:t>
            </a:r>
            <a:r>
              <a:rPr lang="es-ES" sz="2800" b="1" spc="6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ingenieros</a:t>
            </a:r>
            <a:r>
              <a:rPr lang="es-ES" sz="2800" b="1" spc="6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6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800" b="1" spc="6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empresa.</a:t>
            </a:r>
          </a:p>
          <a:p>
            <a:pPr marL="1081088" marR="123802" lvl="2" indent="-1030288" algn="just">
              <a:buFont typeface="+mj-lt"/>
              <a:buAutoNum type="arabicPeriod"/>
              <a:tabLst>
                <a:tab pos="117851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Comprobación</a:t>
            </a:r>
            <a:r>
              <a:rPr lang="es-ES" sz="28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800" b="1" spc="6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aislamiento</a:t>
            </a:r>
            <a:r>
              <a:rPr lang="es-ES" sz="2800" b="1" spc="6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800" b="1" spc="6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estator</a:t>
            </a:r>
            <a:r>
              <a:rPr lang="es-ES" sz="2800" b="1" spc="6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800" b="1" spc="6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generador</a:t>
            </a:r>
            <a:r>
              <a:rPr lang="es-ES" sz="2800" b="1" spc="6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800" b="1" spc="6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6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los</a:t>
            </a:r>
            <a:r>
              <a:rPr lang="es-ES" sz="2800" b="1" spc="6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cables</a:t>
            </a:r>
            <a:r>
              <a:rPr lang="es-ES" sz="2800" b="1" spc="6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6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alimentación,</a:t>
            </a:r>
            <a:r>
              <a:rPr lang="es-ES" sz="2800" b="1" spc="6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control</a:t>
            </a:r>
            <a:r>
              <a:rPr lang="es-ES" sz="2800" b="1" spc="6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31" dirty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800" b="1" spc="1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protección</a:t>
            </a:r>
            <a:r>
              <a:rPr lang="es-ES" sz="2800" b="1" spc="6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mediante</a:t>
            </a:r>
            <a:r>
              <a:rPr lang="es-ES" sz="2800" b="1" spc="6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una</a:t>
            </a:r>
            <a:r>
              <a:rPr lang="es-ES" sz="2800" b="1" spc="6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prueba</a:t>
            </a:r>
            <a:r>
              <a:rPr lang="es-ES" sz="2800" b="1" spc="6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43" dirty="0">
                <a:solidFill>
                  <a:srgbClr val="0070C0"/>
                </a:solidFill>
                <a:latin typeface="Arial Unicode MS"/>
                <a:cs typeface="Arial Unicode MS"/>
              </a:rPr>
              <a:t>CC</a:t>
            </a:r>
            <a:r>
              <a:rPr lang="es-ES" sz="2800" b="1" spc="6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6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err="1" smtClean="0">
                <a:solidFill>
                  <a:srgbClr val="0070C0"/>
                </a:solidFill>
                <a:latin typeface="Arial Unicode MS"/>
                <a:cs typeface="Arial Unicode MS"/>
              </a:rPr>
              <a:t>Megger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.</a:t>
            </a:r>
          </a:p>
          <a:p>
            <a:pPr marL="1081088" marR="123802" lvl="2" indent="-1030288" algn="just">
              <a:buFont typeface="+mj-lt"/>
              <a:buAutoNum type="arabicPeriod"/>
              <a:tabLst>
                <a:tab pos="117851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Pruebas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en</a:t>
            </a:r>
            <a:r>
              <a:rPr lang="es-ES"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estator</a:t>
            </a:r>
            <a:r>
              <a:rPr lang="es-ES"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generador</a:t>
            </a:r>
            <a:r>
              <a:rPr lang="es-ES"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otros</a:t>
            </a:r>
            <a:r>
              <a:rPr lang="es-ES"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equipos</a:t>
            </a:r>
            <a:r>
              <a:rPr lang="es-ES"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con</a:t>
            </a:r>
            <a:r>
              <a:rPr lang="es-ES"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generador.</a:t>
            </a:r>
          </a:p>
          <a:p>
            <a:pPr marL="1081088" marR="123802" lvl="2" indent="-1030288" algn="just">
              <a:buFont typeface="+mj-lt"/>
              <a:buAutoNum type="arabicPeriod"/>
              <a:tabLst>
                <a:tab pos="117851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Secado</a:t>
            </a:r>
            <a:r>
              <a:rPr lang="es-ES" sz="2800" b="1" spc="7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generador:</a:t>
            </a:r>
            <a:r>
              <a:rPr lang="es-ES" sz="2800" b="1" spc="7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calentar</a:t>
            </a:r>
            <a:r>
              <a:rPr lang="es-ES"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800" b="1" spc="7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aislamiento</a:t>
            </a:r>
            <a:r>
              <a:rPr lang="es-ES"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lang="es-ES"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reducir</a:t>
            </a:r>
            <a:r>
              <a:rPr lang="es-ES" sz="2800" b="1" spc="7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humedad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absorbida</a:t>
            </a:r>
            <a:r>
              <a:rPr lang="es-ES" sz="2800" b="1" spc="7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800" b="1" spc="8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luego</a:t>
            </a:r>
            <a:r>
              <a:rPr lang="es-ES" sz="2800" b="1" spc="7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repetir</a:t>
            </a:r>
            <a:r>
              <a:rPr lang="es-ES" sz="2800" b="1" spc="8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800" b="1" spc="7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prueba</a:t>
            </a:r>
            <a:r>
              <a:rPr lang="es-ES" sz="2800" b="1" spc="8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7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aislamiento</a:t>
            </a:r>
            <a:r>
              <a:rPr lang="es-ES" sz="2800" b="1" spc="8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8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err="1" smtClean="0">
                <a:solidFill>
                  <a:srgbClr val="0070C0"/>
                </a:solidFill>
                <a:latin typeface="Arial Unicode MS"/>
                <a:cs typeface="Arial Unicode MS"/>
              </a:rPr>
              <a:t>Megger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.</a:t>
            </a:r>
          </a:p>
          <a:p>
            <a:pPr marL="1081088" marR="123802" lvl="2" indent="-1030288" algn="just">
              <a:buFont typeface="+mj-lt"/>
              <a:buAutoNum type="arabicPeriod"/>
              <a:tabLst>
                <a:tab pos="117851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Prueba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funcionamiento</a:t>
            </a:r>
            <a:r>
              <a:rPr lang="es-ES"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prueba,</a:t>
            </a:r>
            <a:r>
              <a:rPr lang="es-ES"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funcionamiento</a:t>
            </a:r>
            <a:r>
              <a:rPr lang="es-ES"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sin</a:t>
            </a:r>
            <a:r>
              <a:rPr lang="es-ES"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carga</a:t>
            </a:r>
            <a:r>
              <a:rPr lang="es-ES"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bajo</a:t>
            </a:r>
            <a:r>
              <a:rPr lang="es-ES"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supervisión</a:t>
            </a:r>
            <a:r>
              <a:rPr lang="es-ES"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unidad</a:t>
            </a:r>
            <a:r>
              <a:rPr lang="es-ES"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16" dirty="0">
                <a:solidFill>
                  <a:srgbClr val="0070C0"/>
                </a:solidFill>
                <a:latin typeface="Arial Unicode MS"/>
                <a:cs typeface="Arial Unicode MS"/>
              </a:rPr>
              <a:t>sus</a:t>
            </a:r>
            <a:r>
              <a:rPr lang="es-ES" sz="2800" b="1" spc="1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auxiliares.</a:t>
            </a:r>
          </a:p>
          <a:p>
            <a:pPr marL="1081088" marR="123802" lvl="2" indent="-1030288" algn="just">
              <a:buFont typeface="+mj-lt"/>
              <a:buAutoNum type="arabicPeriod"/>
              <a:tabLst>
                <a:tab pos="117851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Configuración</a:t>
            </a:r>
            <a:r>
              <a:rPr lang="es-ES"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prueba</a:t>
            </a:r>
            <a:r>
              <a:rPr lang="es-ES"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relés</a:t>
            </a:r>
            <a:r>
              <a:rPr lang="es-ES"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protección</a:t>
            </a:r>
            <a:r>
              <a:rPr lang="es-ES"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según</a:t>
            </a:r>
            <a:r>
              <a:rPr lang="es-ES"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tabla</a:t>
            </a:r>
            <a:r>
              <a:rPr lang="es-ES"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configuración</a:t>
            </a:r>
            <a:r>
              <a:rPr lang="es-ES"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relés</a:t>
            </a:r>
            <a:r>
              <a:rPr lang="es-ES"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aprobada</a:t>
            </a:r>
            <a:r>
              <a:rPr lang="es-ES"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3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los</a:t>
            </a:r>
            <a:r>
              <a:rPr lang="es-ES" sz="28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procedimientos</a:t>
            </a:r>
            <a:r>
              <a:rPr lang="es-ES" sz="2800" b="1" spc="6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6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prueba</a:t>
            </a:r>
            <a:r>
              <a:rPr lang="es-ES" sz="2800" b="1" spc="6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6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relés.</a:t>
            </a:r>
          </a:p>
          <a:p>
            <a:pPr marL="1081088" marR="123802" lvl="2" indent="-1030288" algn="just">
              <a:buFont typeface="+mj-lt"/>
              <a:buAutoNum type="arabicPeriod"/>
              <a:tabLst>
                <a:tab pos="117851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Puesta</a:t>
            </a:r>
            <a:r>
              <a:rPr lang="es-ES"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en</a:t>
            </a:r>
            <a:r>
              <a:rPr lang="es-ES"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servicio</a:t>
            </a:r>
            <a:r>
              <a:rPr lang="es-ES"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final</a:t>
            </a:r>
            <a:r>
              <a:rPr lang="es-ES"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entrega</a:t>
            </a:r>
            <a:r>
              <a:rPr lang="es-ES"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al</a:t>
            </a:r>
            <a:r>
              <a:rPr lang="es-ES"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cliente.</a:t>
            </a:r>
            <a:endParaRPr lang="es-ES"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51585" marR="123802" lvl="2" algn="just">
              <a:tabLst>
                <a:tab pos="117851" algn="l"/>
              </a:tabLst>
            </a:pPr>
            <a:endParaRPr sz="2800" dirty="0">
              <a:latin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369695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14556" y="266784"/>
            <a:ext cx="24662171" cy="12785872"/>
          </a:xfrm>
          <a:prstGeom prst="rect">
            <a:avLst/>
          </a:prstGeom>
        </p:spPr>
        <p:txBody>
          <a:bodyPr vert="horz" wrap="square" lIns="0" tIns="7938" rIns="0" bIns="0" rtlCol="0">
            <a:spAutoFit/>
          </a:bodyPr>
          <a:lstStyle/>
          <a:p>
            <a:pPr marL="7936" marR="373393" lvl="2" algn="just">
              <a:spcBef>
                <a:spcPts val="62"/>
              </a:spcBef>
              <a:tabLst>
                <a:tab pos="167451" algn="l"/>
              </a:tabLst>
            </a:pPr>
            <a:r>
              <a:rPr lang="es-ES" sz="2800" b="1" dirty="0" smtClean="0">
                <a:latin typeface="Arial Unicode MS"/>
                <a:cs typeface="Arial Unicode MS"/>
              </a:rPr>
              <a:t>4.7.1 </a:t>
            </a:r>
            <a:r>
              <a:rPr sz="2800" b="1" dirty="0" err="1" smtClean="0">
                <a:latin typeface="Arial Unicode MS"/>
                <a:cs typeface="Arial Unicode MS"/>
              </a:rPr>
              <a:t>Pruebas</a:t>
            </a:r>
            <a:r>
              <a:rPr sz="2800" b="1" spc="53" dirty="0" smtClean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de</a:t>
            </a:r>
            <a:r>
              <a:rPr sz="2800" b="1" spc="56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puesta</a:t>
            </a:r>
            <a:r>
              <a:rPr sz="2800" b="1" spc="53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en</a:t>
            </a:r>
            <a:r>
              <a:rPr sz="2800" b="1" spc="56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servicio</a:t>
            </a:r>
            <a:r>
              <a:rPr sz="2800" b="1" spc="56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previas</a:t>
            </a:r>
            <a:r>
              <a:rPr sz="2800" b="1" spc="53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al</a:t>
            </a:r>
            <a:r>
              <a:rPr sz="2800" b="1" spc="56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arranque</a:t>
            </a:r>
            <a:r>
              <a:rPr sz="2800" b="1" spc="53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de</a:t>
            </a:r>
            <a:r>
              <a:rPr sz="2800" b="1" spc="56" dirty="0">
                <a:latin typeface="Arial Unicode MS"/>
                <a:cs typeface="Arial Unicode MS"/>
              </a:rPr>
              <a:t> </a:t>
            </a:r>
            <a:r>
              <a:rPr sz="2800" b="1" spc="-6" dirty="0">
                <a:latin typeface="Arial Unicode MS"/>
                <a:cs typeface="Arial Unicode MS"/>
              </a:rPr>
              <a:t>generadores síncronos</a:t>
            </a:r>
            <a:endParaRPr sz="2800" b="1" dirty="0">
              <a:latin typeface="Arial Unicode MS"/>
              <a:cs typeface="Arial Unicode MS"/>
            </a:endParaRPr>
          </a:p>
          <a:p>
            <a:pPr marL="7936" algn="just">
              <a:spcBef>
                <a:spcPts val="616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7936" algn="just">
              <a:spcBef>
                <a:spcPts val="616"/>
              </a:spcBef>
            </a:pPr>
            <a:r>
              <a:rPr sz="2800" dirty="0" smtClean="0">
                <a:latin typeface="Arial Unicode MS"/>
                <a:cs typeface="Arial Unicode MS"/>
              </a:rPr>
              <a:t>Deben</a:t>
            </a:r>
            <a:r>
              <a:rPr sz="2800" spc="43" dirty="0" smtClean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realizarse</a:t>
            </a:r>
            <a:r>
              <a:rPr sz="2800" spc="4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las</a:t>
            </a:r>
            <a:r>
              <a:rPr sz="2800" spc="4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siguientes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pruebas</a:t>
            </a:r>
            <a:r>
              <a:rPr sz="2800" spc="4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4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puesta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</a:t>
            </a:r>
            <a:r>
              <a:rPr sz="2800" spc="4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servicio</a:t>
            </a:r>
            <a:r>
              <a:rPr sz="2800" spc="4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previas</a:t>
            </a:r>
            <a:r>
              <a:rPr sz="2800" spc="4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al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spc="-6" dirty="0" err="1">
                <a:latin typeface="Arial Unicode MS"/>
                <a:cs typeface="Arial Unicode MS"/>
              </a:rPr>
              <a:t>arranque</a:t>
            </a:r>
            <a:r>
              <a:rPr sz="2800" spc="-6" dirty="0" smtClean="0">
                <a:latin typeface="Arial Unicode MS"/>
                <a:cs typeface="Arial Unicode MS"/>
              </a:rPr>
              <a:t>:</a:t>
            </a:r>
            <a:endParaRPr lang="es-ES" sz="2800" spc="-6" dirty="0" smtClean="0">
              <a:latin typeface="Arial Unicode MS"/>
              <a:cs typeface="Arial Unicode MS"/>
            </a:endParaRPr>
          </a:p>
          <a:p>
            <a:pPr marL="7936" algn="just">
              <a:spcBef>
                <a:spcPts val="616"/>
              </a:spcBef>
            </a:pPr>
            <a:endParaRPr sz="2800" dirty="0">
              <a:latin typeface="Arial Unicode MS"/>
              <a:cs typeface="Arial Unicode MS"/>
            </a:endParaRPr>
          </a:p>
          <a:p>
            <a:pPr marL="514350" marR="95630" lvl="3" indent="-514350" algn="just">
              <a:spcBef>
                <a:spcPts val="379"/>
              </a:spcBef>
              <a:buFont typeface="+mj-lt"/>
              <a:buAutoNum type="arabicPeriod"/>
              <a:tabLst>
                <a:tab pos="113486" algn="l"/>
              </a:tabLst>
            </a:pP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Medición</a:t>
            </a:r>
            <a:r>
              <a:rPr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6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resistencia</a:t>
            </a:r>
            <a:r>
              <a:rPr sz="2800" b="1" spc="6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devanado</a:t>
            </a:r>
            <a:r>
              <a:rPr sz="2800" b="1" spc="6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sz="2800" b="1" spc="6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estator</a:t>
            </a:r>
            <a:r>
              <a:rPr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principal,</a:t>
            </a:r>
            <a:r>
              <a:rPr sz="2800" b="1" spc="6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estator</a:t>
            </a:r>
            <a:r>
              <a:rPr sz="2800" b="1" spc="6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excitador</a:t>
            </a:r>
            <a:r>
              <a:rPr sz="2800" b="1" spc="6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sz="2800" b="1" spc="6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16" dirty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sz="2800" b="1" spc="1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rotor</a:t>
            </a:r>
            <a:r>
              <a:rPr sz="2800" b="1" spc="9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sz="2800" b="1" spc="9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excitador</a:t>
            </a:r>
            <a:r>
              <a:rPr sz="2800" b="1" spc="9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mediante</a:t>
            </a:r>
            <a:r>
              <a:rPr sz="2800" b="1" spc="9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un</a:t>
            </a:r>
            <a:r>
              <a:rPr sz="2800" b="1" spc="9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microohmímetro.</a:t>
            </a:r>
            <a:endParaRPr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514350" marR="15078" lvl="3" indent="-514350" algn="just">
              <a:buFont typeface="+mj-lt"/>
              <a:buAutoNum type="arabicPeriod"/>
              <a:tabLst>
                <a:tab pos="120650" algn="l"/>
                <a:tab pos="4932363" algn="l"/>
              </a:tabLst>
            </a:pP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Medida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resistencia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aislamiento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devanado.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Esta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prueba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se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realiza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antes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31" dirty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sz="2800" b="1" spc="1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después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prueba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alto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voltaje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en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estator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principal,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rotor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principal,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estator</a:t>
            </a:r>
            <a:r>
              <a:rPr sz="2800" b="1" spc="31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sz="2800" b="1" spc="4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excitador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rotor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excitador.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28" dirty="0">
                <a:solidFill>
                  <a:srgbClr val="0070C0"/>
                </a:solidFill>
                <a:latin typeface="Arial Unicode MS"/>
                <a:cs typeface="Arial Unicode MS"/>
              </a:rPr>
              <a:t>Se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utiliza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un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Megger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1000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34" dirty="0">
                <a:solidFill>
                  <a:srgbClr val="0070C0"/>
                </a:solidFill>
                <a:latin typeface="Arial Unicode MS"/>
                <a:cs typeface="Arial Unicode MS"/>
              </a:rPr>
              <a:t>V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devanado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16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sz="2800" b="1" spc="1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estator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durante</a:t>
            </a:r>
            <a:r>
              <a:rPr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1</a:t>
            </a:r>
            <a:r>
              <a:rPr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minuto.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prueba</a:t>
            </a:r>
            <a:r>
              <a:rPr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índice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polarización</a:t>
            </a:r>
            <a:r>
              <a:rPr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se</a:t>
            </a:r>
            <a:r>
              <a:rPr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utiliza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calcular</a:t>
            </a:r>
            <a:r>
              <a:rPr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16" dirty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sz="2800" b="1" spc="1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relación</a:t>
            </a:r>
            <a:r>
              <a:rPr sz="2800" b="1" spc="6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entre</a:t>
            </a:r>
            <a:r>
              <a:rPr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sz="2800" b="1" spc="6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resistencia</a:t>
            </a:r>
            <a:r>
              <a:rPr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aislamiento</a:t>
            </a:r>
            <a:r>
              <a:rPr sz="2800" b="1" spc="6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durante</a:t>
            </a:r>
            <a:r>
              <a:rPr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10</a:t>
            </a:r>
            <a:r>
              <a:rPr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minutos</a:t>
            </a:r>
            <a:r>
              <a:rPr sz="2800" b="1" spc="6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resistencia</a:t>
            </a:r>
            <a:r>
              <a:rPr sz="2800" b="1" spc="6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16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sz="2800" b="1" spc="1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aislamiento</a:t>
            </a:r>
            <a:r>
              <a:rPr sz="2800" b="1" spc="9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durante</a:t>
            </a:r>
            <a:r>
              <a:rPr sz="2800" b="1" spc="9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1</a:t>
            </a:r>
            <a:r>
              <a:rPr sz="2800" b="1" spc="9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minuto.</a:t>
            </a:r>
            <a:endParaRPr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514350" marR="32935" lvl="3" indent="-514350" algn="just">
              <a:buFont typeface="+mj-lt"/>
              <a:buAutoNum type="arabicPeriod"/>
              <a:tabLst>
                <a:tab pos="120650" algn="l"/>
                <a:tab pos="4932363" algn="l"/>
              </a:tabLst>
            </a:pP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Pruebas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alto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voltaje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frecuencia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industrial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en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estator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principal.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Esta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prueba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se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realiza</a:t>
            </a:r>
            <a:r>
              <a:rPr sz="2800" b="1" spc="1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en</a:t>
            </a:r>
            <a:r>
              <a:rPr sz="2800" b="1" spc="5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sitio</a:t>
            </a:r>
            <a:r>
              <a:rPr sz="2800" b="1" spc="5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sz="2800" b="1" spc="5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devanado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sz="2800" b="1" spc="5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estator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sz="2800" b="1" spc="5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generador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bajo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un</a:t>
            </a:r>
            <a:r>
              <a:rPr sz="2800" b="1" spc="5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voltaje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que</a:t>
            </a:r>
            <a:r>
              <a:rPr sz="2800" b="1" spc="5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sigue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12" dirty="0">
                <a:solidFill>
                  <a:srgbClr val="0070C0"/>
                </a:solidFill>
                <a:latin typeface="Arial Unicode MS"/>
                <a:cs typeface="Arial Unicode MS"/>
              </a:rPr>
              <a:t>esta</a:t>
            </a:r>
            <a:r>
              <a:rPr sz="2800" b="1" spc="1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ecuación:</a:t>
            </a:r>
            <a:endParaRPr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166658" marR="19840" algn="just">
              <a:spcBef>
                <a:spcPts val="16"/>
              </a:spcBef>
              <a:tabLst>
                <a:tab pos="120650" algn="l"/>
                <a:tab pos="4932363" algn="l"/>
              </a:tabLst>
            </a:pPr>
            <a:r>
              <a:rPr sz="2800" b="1" spc="-41" dirty="0">
                <a:solidFill>
                  <a:srgbClr val="0070C0"/>
                </a:solidFill>
                <a:latin typeface="Arial Unicode MS"/>
                <a:cs typeface="Arial Unicode MS"/>
              </a:rPr>
              <a:t>V</a:t>
            </a:r>
            <a:r>
              <a:rPr sz="2800" b="1" spc="2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 err="1">
                <a:solidFill>
                  <a:srgbClr val="0070C0"/>
                </a:solidFill>
                <a:latin typeface="Arial Unicode MS"/>
                <a:cs typeface="Arial Unicode MS"/>
              </a:rPr>
              <a:t>prueba</a:t>
            </a:r>
            <a:r>
              <a:rPr sz="2800" b="1" spc="2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2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=</a:t>
            </a:r>
            <a:r>
              <a:rPr sz="2800" b="1" spc="2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(</a:t>
            </a:r>
            <a:r>
              <a:rPr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2</a:t>
            </a:r>
            <a:r>
              <a:rPr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V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+1</a:t>
            </a:r>
            <a:r>
              <a:rPr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)</a:t>
            </a:r>
            <a:r>
              <a:rPr sz="2800" b="1" spc="2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kV</a:t>
            </a:r>
            <a:r>
              <a:rPr sz="2800" b="1" spc="2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entre</a:t>
            </a:r>
            <a:r>
              <a:rPr sz="2800" b="1" spc="2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 err="1" smtClean="0">
                <a:solidFill>
                  <a:srgbClr val="0070C0"/>
                </a:solidFill>
                <a:latin typeface="Arial Unicode MS"/>
                <a:cs typeface="Arial Unicode MS"/>
              </a:rPr>
              <a:t>fase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S</a:t>
            </a:r>
            <a:r>
              <a:rPr sz="2800" b="1" spc="2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sz="2800" b="1" spc="2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tierra</a:t>
            </a:r>
            <a:r>
              <a:rPr sz="2800" b="1" spc="2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con</a:t>
            </a:r>
            <a:r>
              <a:rPr sz="2800" b="1" spc="2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las</a:t>
            </a:r>
            <a:r>
              <a:rPr sz="2800" b="1" spc="2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otras</a:t>
            </a:r>
            <a:r>
              <a:rPr sz="2800" b="1" spc="2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dos</a:t>
            </a:r>
            <a:r>
              <a:rPr sz="2800" b="1" spc="2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fases</a:t>
            </a:r>
            <a:r>
              <a:rPr sz="2800" b="1" spc="2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conectadas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</a:t>
            </a:r>
            <a:r>
              <a:rPr sz="2800" b="1" spc="4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tierra</a:t>
            </a:r>
            <a:r>
              <a:rPr sz="2800" b="1" spc="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durante</a:t>
            </a:r>
            <a:r>
              <a:rPr sz="2800" b="1" spc="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1</a:t>
            </a:r>
            <a:r>
              <a:rPr sz="2800" b="1" spc="4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m</a:t>
            </a:r>
            <a:r>
              <a:rPr sz="2800" b="1" spc="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sz="2800" b="1" spc="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cada</a:t>
            </a:r>
            <a:r>
              <a:rPr sz="2800" b="1" spc="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fase.</a:t>
            </a:r>
            <a:r>
              <a:rPr sz="2800" b="1" spc="4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sz="2800" b="1" spc="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tensión</a:t>
            </a:r>
            <a:r>
              <a:rPr sz="2800" b="1" spc="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4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prueba</a:t>
            </a:r>
            <a:r>
              <a:rPr sz="2800" b="1" spc="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se</a:t>
            </a:r>
            <a:r>
              <a:rPr sz="2800" b="1" spc="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eleva</a:t>
            </a:r>
            <a:r>
              <a:rPr sz="2800" b="1" spc="2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rápidamente</a:t>
            </a:r>
            <a:r>
              <a:rPr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hasta</a:t>
            </a:r>
            <a:r>
              <a:rPr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tensión</a:t>
            </a:r>
            <a:r>
              <a:rPr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7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prueba</a:t>
            </a:r>
            <a:r>
              <a:rPr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máxima.</a:t>
            </a:r>
            <a:r>
              <a:rPr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31" dirty="0">
                <a:solidFill>
                  <a:srgbClr val="0070C0"/>
                </a:solidFill>
                <a:latin typeface="Arial Unicode MS"/>
                <a:cs typeface="Arial Unicode MS"/>
              </a:rPr>
              <a:t>Se</a:t>
            </a:r>
            <a:r>
              <a:rPr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mantiene</a:t>
            </a:r>
            <a:r>
              <a:rPr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en</a:t>
            </a:r>
            <a:r>
              <a:rPr sz="2800" b="1" spc="7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ese</a:t>
            </a:r>
            <a:r>
              <a:rPr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valor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durante</a:t>
            </a:r>
            <a:r>
              <a:rPr sz="2800" b="1" spc="5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1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31" dirty="0">
                <a:solidFill>
                  <a:srgbClr val="0070C0"/>
                </a:solidFill>
                <a:latin typeface="Arial Unicode MS"/>
                <a:cs typeface="Arial Unicode MS"/>
              </a:rPr>
              <a:t>minuto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luego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se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reduce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lentamente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cero.</a:t>
            </a:r>
            <a:endParaRPr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514350" marR="161499" lvl="3" indent="-514350" algn="just">
              <a:spcBef>
                <a:spcPts val="47"/>
              </a:spcBef>
              <a:buFont typeface="+mj-lt"/>
              <a:buAutoNum type="arabicPeriod" startAt="4"/>
              <a:tabLst>
                <a:tab pos="120650" algn="l"/>
                <a:tab pos="4932363" algn="l"/>
              </a:tabLst>
            </a:pP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Pruebas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alto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voltaje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frecuencia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potencia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en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rotor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principal,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estator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16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sz="2800" b="1" spc="1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excitador</a:t>
            </a:r>
            <a:r>
              <a:rPr sz="2800" b="1" spc="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sz="2800" b="1" spc="4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sz="2800" b="1" spc="4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rotor.</a:t>
            </a:r>
            <a:r>
              <a:rPr sz="2800" b="1" spc="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Esta</a:t>
            </a:r>
            <a:r>
              <a:rPr sz="2800" b="1" spc="4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prueba</a:t>
            </a:r>
            <a:r>
              <a:rPr sz="2800" b="1" spc="4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se</a:t>
            </a:r>
            <a:r>
              <a:rPr sz="2800" b="1" spc="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realiza</a:t>
            </a:r>
            <a:r>
              <a:rPr sz="2800" b="1" spc="4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en</a:t>
            </a:r>
            <a:r>
              <a:rPr sz="2800" b="1" spc="4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sz="2800" b="1" spc="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sitio</a:t>
            </a:r>
            <a:r>
              <a:rPr sz="2800" b="1" spc="4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bajo</a:t>
            </a:r>
            <a:r>
              <a:rPr sz="2800" b="1" spc="4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un</a:t>
            </a:r>
            <a:r>
              <a:rPr sz="2800" b="1" spc="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voltaje</a:t>
            </a:r>
            <a:r>
              <a:rPr sz="2800" b="1" spc="4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que</a:t>
            </a:r>
            <a:r>
              <a:rPr sz="2800" b="1" spc="4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sigue</a:t>
            </a:r>
            <a:r>
              <a:rPr sz="2800" b="1" spc="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12" dirty="0">
                <a:solidFill>
                  <a:srgbClr val="0070C0"/>
                </a:solidFill>
                <a:latin typeface="Arial Unicode MS"/>
                <a:cs typeface="Arial Unicode MS"/>
              </a:rPr>
              <a:t>esta</a:t>
            </a:r>
            <a:r>
              <a:rPr sz="2800" b="1" spc="1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ecuación:</a:t>
            </a:r>
            <a:endParaRPr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277366" algn="just">
              <a:spcBef>
                <a:spcPts val="31"/>
              </a:spcBef>
              <a:tabLst>
                <a:tab pos="120650" algn="l"/>
                <a:tab pos="4932363" algn="l"/>
              </a:tabLst>
            </a:pPr>
            <a:r>
              <a:rPr sz="2800" b="1" spc="-43" dirty="0">
                <a:solidFill>
                  <a:srgbClr val="0070C0"/>
                </a:solidFill>
                <a:latin typeface="Arial Unicode MS"/>
                <a:cs typeface="Arial Unicode MS"/>
              </a:rPr>
              <a:t>V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 err="1">
                <a:solidFill>
                  <a:srgbClr val="0070C0"/>
                </a:solidFill>
                <a:latin typeface="Arial Unicode MS"/>
                <a:cs typeface="Arial Unicode MS"/>
              </a:rPr>
              <a:t>prueba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=</a:t>
            </a:r>
            <a:r>
              <a:rPr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(</a:t>
            </a:r>
            <a:r>
              <a:rPr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103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x</a:t>
            </a:r>
            <a:r>
              <a:rPr sz="2800" b="1" spc="5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voltaje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campo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/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voltaje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nominal)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 err="1">
                <a:solidFill>
                  <a:srgbClr val="0070C0"/>
                </a:solidFill>
                <a:latin typeface="Arial Unicode MS"/>
                <a:cs typeface="Arial Unicode MS"/>
              </a:rPr>
              <a:t>Voltios</a:t>
            </a:r>
            <a:r>
              <a:rPr sz="2800" b="1" spc="5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1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no</a:t>
            </a:r>
            <a:r>
              <a:rPr lang="es-ES" sz="2800" b="1" spc="-1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 err="1" smtClean="0">
                <a:solidFill>
                  <a:srgbClr val="0070C0"/>
                </a:solidFill>
                <a:latin typeface="Arial Unicode MS"/>
                <a:cs typeface="Arial Unicode MS"/>
              </a:rPr>
              <a:t>menos</a:t>
            </a:r>
            <a:r>
              <a:rPr sz="28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1500</a:t>
            </a:r>
            <a:r>
              <a:rPr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 err="1" smtClean="0">
                <a:solidFill>
                  <a:srgbClr val="0070C0"/>
                </a:solidFill>
                <a:latin typeface="Arial Unicode MS"/>
                <a:cs typeface="Arial Unicode MS"/>
              </a:rPr>
              <a:t>voltaje</a:t>
            </a:r>
            <a:r>
              <a:rPr sz="28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3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CA</a:t>
            </a:r>
            <a:r>
              <a:rPr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entre</a:t>
            </a:r>
            <a:r>
              <a:rPr sz="28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 err="1" smtClean="0">
                <a:solidFill>
                  <a:srgbClr val="0070C0"/>
                </a:solidFill>
                <a:latin typeface="Arial Unicode MS"/>
                <a:cs typeface="Arial Unicode MS"/>
              </a:rPr>
              <a:t>fase</a:t>
            </a:r>
            <a:r>
              <a:rPr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sz="28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 err="1" smtClean="0">
                <a:solidFill>
                  <a:srgbClr val="0070C0"/>
                </a:solidFill>
                <a:latin typeface="Arial Unicode MS"/>
                <a:cs typeface="Arial Unicode MS"/>
              </a:rPr>
              <a:t>tierra</a:t>
            </a:r>
            <a:r>
              <a:rPr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con</a:t>
            </a:r>
            <a:r>
              <a:rPr sz="28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las</a:t>
            </a:r>
            <a:r>
              <a:rPr sz="28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 err="1" smtClean="0">
                <a:solidFill>
                  <a:srgbClr val="0070C0"/>
                </a:solidFill>
                <a:latin typeface="Arial Unicode MS"/>
                <a:cs typeface="Arial Unicode MS"/>
              </a:rPr>
              <a:t>otras</a:t>
            </a:r>
            <a:r>
              <a:rPr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dos</a:t>
            </a:r>
            <a:r>
              <a:rPr sz="2800" b="1" spc="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 err="1" smtClean="0">
                <a:solidFill>
                  <a:srgbClr val="0070C0"/>
                </a:solidFill>
                <a:latin typeface="Arial Unicode MS"/>
                <a:cs typeface="Arial Unicode MS"/>
              </a:rPr>
              <a:t>fases</a:t>
            </a:r>
            <a:r>
              <a:rPr sz="2800" b="1" spc="4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1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se </a:t>
            </a:r>
            <a:r>
              <a:rPr sz="2800" b="1" dirty="0" err="1" smtClean="0">
                <a:solidFill>
                  <a:srgbClr val="0070C0"/>
                </a:solidFill>
                <a:latin typeface="Arial Unicode MS"/>
                <a:cs typeface="Arial Unicode MS"/>
              </a:rPr>
              <a:t>conectan</a:t>
            </a:r>
            <a:r>
              <a:rPr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</a:t>
            </a:r>
            <a:r>
              <a:rPr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 err="1" smtClean="0">
                <a:solidFill>
                  <a:srgbClr val="0070C0"/>
                </a:solidFill>
                <a:latin typeface="Arial Unicode MS"/>
                <a:cs typeface="Arial Unicode MS"/>
              </a:rPr>
              <a:t>tierra</a:t>
            </a:r>
            <a:r>
              <a:rPr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 err="1" smtClean="0">
                <a:solidFill>
                  <a:srgbClr val="0070C0"/>
                </a:solidFill>
                <a:latin typeface="Arial Unicode MS"/>
                <a:cs typeface="Arial Unicode MS"/>
              </a:rPr>
              <a:t>durante</a:t>
            </a:r>
            <a:r>
              <a:rPr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1</a:t>
            </a:r>
            <a:r>
              <a:rPr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34" dirty="0" err="1" smtClean="0">
                <a:solidFill>
                  <a:srgbClr val="0070C0"/>
                </a:solidFill>
                <a:latin typeface="Arial Unicode MS"/>
                <a:cs typeface="Arial Unicode MS"/>
              </a:rPr>
              <a:t>minuto</a:t>
            </a:r>
            <a:r>
              <a:rPr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sz="2800" b="1" spc="6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 err="1" smtClean="0">
                <a:solidFill>
                  <a:srgbClr val="0070C0"/>
                </a:solidFill>
                <a:latin typeface="Arial Unicode MS"/>
                <a:cs typeface="Arial Unicode MS"/>
              </a:rPr>
              <a:t>cada</a:t>
            </a:r>
            <a:r>
              <a:rPr sz="2800" b="1" spc="6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 err="1" smtClean="0">
                <a:solidFill>
                  <a:srgbClr val="0070C0"/>
                </a:solidFill>
                <a:latin typeface="Arial Unicode MS"/>
                <a:cs typeface="Arial Unicode MS"/>
              </a:rPr>
              <a:t>fase</a:t>
            </a:r>
            <a:r>
              <a:rPr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.</a:t>
            </a:r>
            <a:endParaRPr sz="28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565935" marR="16268" lvl="3" indent="-514350" algn="just">
              <a:spcBef>
                <a:spcPts val="34"/>
              </a:spcBef>
              <a:buFont typeface="+mj-lt"/>
              <a:buAutoNum type="arabicPeriod" startAt="5"/>
              <a:tabLst>
                <a:tab pos="120650" algn="l"/>
                <a:tab pos="4932363" algn="l"/>
              </a:tabLst>
            </a:pPr>
            <a:r>
              <a:rPr sz="2800" b="1" dirty="0" err="1" smtClean="0">
                <a:solidFill>
                  <a:srgbClr val="0070C0"/>
                </a:solidFill>
                <a:latin typeface="Arial Unicode MS"/>
                <a:cs typeface="Arial Unicode MS"/>
              </a:rPr>
              <a:t>Prueba</a:t>
            </a:r>
            <a:r>
              <a:rPr sz="2800" b="1" spc="7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característica</a:t>
            </a:r>
            <a:r>
              <a:rPr sz="2800" b="1" spc="8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7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circuito</a:t>
            </a:r>
            <a:r>
              <a:rPr sz="2800" b="1" spc="8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abierto.</a:t>
            </a:r>
            <a:r>
              <a:rPr sz="2800" b="1" spc="7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19" dirty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sz="2800" b="1" spc="8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generador</a:t>
            </a:r>
            <a:r>
              <a:rPr sz="2800" b="1" spc="8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funciona</a:t>
            </a:r>
            <a:r>
              <a:rPr sz="2800" b="1" spc="7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</a:t>
            </a:r>
            <a:r>
              <a:rPr sz="2800" b="1" spc="8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una</a:t>
            </a:r>
            <a:r>
              <a:rPr sz="2800" b="1" spc="7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velocidad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nominal</a:t>
            </a:r>
            <a:r>
              <a:rPr sz="2800" b="1" spc="10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en</a:t>
            </a:r>
            <a:r>
              <a:rPr sz="2800" b="1" spc="10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un</a:t>
            </a:r>
            <a:r>
              <a:rPr sz="2800" b="1" spc="10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circuito</a:t>
            </a:r>
            <a:r>
              <a:rPr sz="2800" b="1" spc="10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abierto,</a:t>
            </a:r>
            <a:r>
              <a:rPr sz="2800" b="1" spc="10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aumente</a:t>
            </a:r>
            <a:r>
              <a:rPr sz="2800" b="1" spc="10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gradualmente</a:t>
            </a:r>
            <a:r>
              <a:rPr sz="2800" b="1" spc="10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sz="2800" b="1" spc="10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voltaje</a:t>
            </a:r>
            <a:r>
              <a:rPr sz="2800" b="1" spc="10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10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excitación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sz="2800" b="1" spc="-1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tener</a:t>
            </a:r>
            <a:r>
              <a:rPr sz="2800" b="1" spc="-1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20%,</a:t>
            </a:r>
            <a:r>
              <a:rPr sz="2800" b="1" spc="-1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40%,</a:t>
            </a:r>
            <a:r>
              <a:rPr sz="2800" b="1" spc="-1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60%,</a:t>
            </a:r>
            <a:r>
              <a:rPr sz="2800" b="1" spc="-1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80%,</a:t>
            </a:r>
            <a:r>
              <a:rPr sz="2800" b="1" spc="-1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90%,</a:t>
            </a:r>
            <a:r>
              <a:rPr sz="2800" b="1" spc="-1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95%,</a:t>
            </a:r>
            <a:r>
              <a:rPr sz="2800" b="1" spc="-1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100%,</a:t>
            </a:r>
            <a:r>
              <a:rPr sz="2800" b="1" spc="-1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105%,</a:t>
            </a:r>
            <a:r>
              <a:rPr sz="2800" b="1" spc="-1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110%</a:t>
            </a:r>
            <a:r>
              <a:rPr sz="2800" b="1" spc="-1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sz="2800" b="1" spc="-1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120%</a:t>
            </a:r>
            <a:r>
              <a:rPr sz="2800" b="1" spc="-1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16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1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voltaje</a:t>
            </a:r>
            <a:r>
              <a:rPr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nominal.</a:t>
            </a:r>
            <a:r>
              <a:rPr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Registre</a:t>
            </a:r>
            <a:r>
              <a:rPr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voltaje</a:t>
            </a:r>
            <a:r>
              <a:rPr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generador,</a:t>
            </a:r>
            <a:r>
              <a:rPr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voltaje</a:t>
            </a:r>
            <a:r>
              <a:rPr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excitación</a:t>
            </a:r>
            <a:r>
              <a:rPr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16" dirty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 corriente</a:t>
            </a:r>
            <a:r>
              <a:rPr sz="2800" b="1" spc="6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6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excitación</a:t>
            </a:r>
            <a:r>
              <a:rPr sz="2800" b="1" spc="6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sz="2800" b="1" spc="6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luego</a:t>
            </a:r>
            <a:r>
              <a:rPr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cree</a:t>
            </a:r>
            <a:r>
              <a:rPr sz="2800" b="1" spc="6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un</a:t>
            </a:r>
            <a:r>
              <a:rPr sz="2800" b="1" spc="6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gráfico</a:t>
            </a:r>
            <a:r>
              <a:rPr sz="2800" b="1" spc="6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con</a:t>
            </a:r>
            <a:r>
              <a:rPr sz="2800" b="1" spc="6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sz="2800" b="1" spc="7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 err="1">
                <a:solidFill>
                  <a:srgbClr val="0070C0"/>
                </a:solidFill>
                <a:latin typeface="Arial Unicode MS"/>
                <a:cs typeface="Arial Unicode MS"/>
              </a:rPr>
              <a:t>circuito</a:t>
            </a:r>
            <a:r>
              <a:rPr sz="2800" b="1" spc="6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 err="1" smtClean="0">
                <a:solidFill>
                  <a:srgbClr val="0070C0"/>
                </a:solidFill>
                <a:latin typeface="Arial Unicode MS"/>
                <a:cs typeface="Arial Unicode MS"/>
              </a:rPr>
              <a:t>abierto</a:t>
            </a:r>
            <a:r>
              <a:rPr lang="es-ES"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que se muestra en el eje </a:t>
            </a:r>
            <a:r>
              <a:rPr lang="es-ES"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X y la tensión nominal en el eje Y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.</a:t>
            </a:r>
          </a:p>
          <a:p>
            <a:pPr marL="565935" marR="16268" lvl="3" indent="-514350" algn="just">
              <a:spcBef>
                <a:spcPts val="34"/>
              </a:spcBef>
              <a:buFont typeface="+mj-lt"/>
              <a:buAutoNum type="arabicPeriod" startAt="5"/>
              <a:tabLst>
                <a:tab pos="120650" algn="l"/>
                <a:tab pos="4932363" algn="l"/>
              </a:tabLst>
            </a:pP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6.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Prueba de la característica de cortocircuito. Hacer funcionar el generador a la velocidad nominal con el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cortocircuito de los terminales del estator del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generador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y luego registrar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 corriente de cortocircuito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del generador al 25%, 50%, 75%, 100%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la tensión y la corriente de excitación. Crear un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gráfico con la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corriente de campo característica de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cortocircuito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en el eje X y corriente nominal en el eje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Y.</a:t>
            </a:r>
          </a:p>
          <a:p>
            <a:pPr marL="565935" marR="16268" lvl="3" indent="-514350" algn="just">
              <a:spcBef>
                <a:spcPts val="34"/>
              </a:spcBef>
              <a:buFont typeface="+mj-lt"/>
              <a:buAutoNum type="arabicPeriod" startAt="5"/>
              <a:tabLst>
                <a:tab pos="120650" algn="l"/>
                <a:tab pos="4932363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Prueba de secuencia de fases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con respecto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al sentido de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giro. Medir la secuencia de fase en el sentido de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rotación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en sentido anti-horario.</a:t>
            </a:r>
          </a:p>
          <a:p>
            <a:pPr marL="565935" marR="16268" lvl="3" indent="-514350" algn="just">
              <a:spcBef>
                <a:spcPts val="34"/>
              </a:spcBef>
              <a:buFont typeface="+mj-lt"/>
              <a:buAutoNum type="arabicPeriod" startAt="5"/>
              <a:tabLst>
                <a:tab pos="120650" algn="l"/>
                <a:tab pos="4932363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Prueba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 balance de tensiones. Se comprueba el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equilibrio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 las tensiones trifásicas cuando el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generador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funciona a tensión nominal y velocidad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nominal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, pero en una condición de circuito abierto.</a:t>
            </a:r>
          </a:p>
          <a:p>
            <a:pPr marL="565935" marR="16268" lvl="3" indent="-514350" algn="just">
              <a:spcBef>
                <a:spcPts val="34"/>
              </a:spcBef>
              <a:buFont typeface="+mj-lt"/>
              <a:buAutoNum type="arabicPeriod" startAt="5"/>
              <a:tabLst>
                <a:tab pos="120650" algn="l"/>
                <a:tab pos="4932363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Test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 vibración. Hacer funcionar el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generador a tensión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nominal y velocidad nominal; la vibración se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mide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en la dirección vertical, horizontal y axial de los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cojinetes.</a:t>
            </a:r>
            <a:endParaRPr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2193195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14556" y="266784"/>
            <a:ext cx="24662171" cy="6471323"/>
          </a:xfrm>
          <a:prstGeom prst="rect">
            <a:avLst/>
          </a:prstGeom>
        </p:spPr>
        <p:txBody>
          <a:bodyPr vert="horz" wrap="square" lIns="0" tIns="7938" rIns="0" bIns="0" rtlCol="0">
            <a:spAutoFit/>
          </a:bodyPr>
          <a:lstStyle/>
          <a:p>
            <a:pPr marL="565935" marR="16268" lvl="3" indent="-514350" algn="just">
              <a:spcBef>
                <a:spcPts val="34"/>
              </a:spcBef>
              <a:buFont typeface="+mj-lt"/>
              <a:buAutoNum type="arabicPeriod" startAt="10"/>
              <a:tabLst>
                <a:tab pos="120650" algn="l"/>
                <a:tab pos="4932363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Prueba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 impedancia del rotor. Se aplica tensión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variable monofásica al devanado del campo del rotor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y se mide la corriente. Registrar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 lectura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al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25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%, 50%, 75% y 100% de la tensión de campo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nominal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.</a:t>
            </a:r>
          </a:p>
          <a:p>
            <a:pPr marL="565935" marR="16268" lvl="3" indent="-514350" algn="just">
              <a:spcBef>
                <a:spcPts val="34"/>
              </a:spcBef>
              <a:buFont typeface="+mj-lt"/>
              <a:buAutoNum type="arabicPeriod" startAt="10"/>
              <a:tabLst>
                <a:tab pos="120650" algn="l"/>
                <a:tab pos="4932363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Prueba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 sobrecarga momentánea. El generador se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hace funcionar a la velocidad nominal con los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terminales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del estator en cortocircuito, luego el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generador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se excita al 150% de su corriente de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campo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durante 30 s.</a:t>
            </a:r>
          </a:p>
          <a:p>
            <a:pPr marL="565935" marR="16268" lvl="3" indent="-514350" algn="just">
              <a:spcBef>
                <a:spcPts val="34"/>
              </a:spcBef>
              <a:buFont typeface="+mj-lt"/>
              <a:buAutoNum type="arabicPeriod" startAt="10"/>
              <a:tabLst>
                <a:tab pos="120650" algn="l"/>
                <a:tab pos="4932363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Prueba de nivel de ruido. Con la máquina funcionando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 la velocidad nominal, se toma una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medición de tensión en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vacío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 ruido en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diferentes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ubicaciones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 la máquina, a una distancia de 1 m,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utilizando un medidor de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nivel de ruido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. Luego, la máquina se deshabilita y se mide el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ruido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ambiental. Usando estos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dos números, se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calcula el ruido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 la máquina.</a:t>
            </a:r>
          </a:p>
          <a:p>
            <a:pPr marL="565935" marR="16268" lvl="3" indent="-514350" algn="just">
              <a:spcBef>
                <a:spcPts val="34"/>
              </a:spcBef>
              <a:buFont typeface="+mj-lt"/>
              <a:buAutoNum type="arabicPeriod" startAt="10"/>
              <a:tabLst>
                <a:tab pos="120650" algn="l"/>
                <a:tab pos="4932363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Prueba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 exceso de velocidad. La máquina funciona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al 120% de la velocidad nominal durante 2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minutos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. No se deben notar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molestias durante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ese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tiempo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.</a:t>
            </a:r>
          </a:p>
          <a:p>
            <a:pPr marL="565935" marR="16268" lvl="3" indent="-514350" algn="just">
              <a:spcBef>
                <a:spcPts val="34"/>
              </a:spcBef>
              <a:buFont typeface="+mj-lt"/>
              <a:buAutoNum type="arabicPeriod" startAt="10"/>
              <a:tabLst>
                <a:tab pos="120650" algn="l"/>
                <a:tab pos="4932363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Prueba de medición de forma de onda. La máquina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funciona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 la velocidad nominal y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 la tensión nominal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; las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tensiones trifásicas se registran utilizando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un instrumento adecuado.</a:t>
            </a:r>
          </a:p>
          <a:p>
            <a:pPr marL="565935" marR="16268" lvl="3" indent="-514350" algn="just">
              <a:spcBef>
                <a:spcPts val="34"/>
              </a:spcBef>
              <a:buFont typeface="+mj-lt"/>
              <a:buAutoNum type="arabicPeriod" startAt="10"/>
              <a:tabLst>
                <a:tab pos="120650" algn="l"/>
                <a:tab pos="4932363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Pruebas trial</a:t>
            </a:r>
          </a:p>
          <a:p>
            <a:pPr marL="565935" marR="16268" lvl="3" indent="-514350" algn="just">
              <a:spcBef>
                <a:spcPts val="34"/>
              </a:spcBef>
              <a:buFont typeface="+mj-lt"/>
              <a:buAutoNum type="arabicPeriod" startAt="10"/>
              <a:tabLst>
                <a:tab pos="120650" algn="l"/>
                <a:tab pos="4932363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Pruebas de carga.</a:t>
            </a:r>
          </a:p>
          <a:p>
            <a:pPr marL="565935" marR="16268" lvl="3" indent="-514350" algn="just">
              <a:spcBef>
                <a:spcPts val="34"/>
              </a:spcBef>
              <a:buFont typeface="+mj-lt"/>
              <a:buAutoNum type="arabicPeriod" startAt="10"/>
              <a:tabLst>
                <a:tab pos="120650" algn="l"/>
                <a:tab pos="4932363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Pruebas del sistema de refrigeración.</a:t>
            </a:r>
          </a:p>
          <a:p>
            <a:pPr marL="565935" marR="16268" lvl="3" indent="-514350" algn="just">
              <a:spcBef>
                <a:spcPts val="34"/>
              </a:spcBef>
              <a:buFont typeface="+mj-lt"/>
              <a:buAutoNum type="arabicPeriod" startAt="10"/>
              <a:tabLst>
                <a:tab pos="120650" algn="l"/>
                <a:tab pos="4932363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Pruebas del sistema de lubricación.</a:t>
            </a:r>
            <a:endParaRPr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290748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3347" y="475508"/>
            <a:ext cx="24523379" cy="4824719"/>
          </a:xfrm>
          <a:prstGeom prst="rect">
            <a:avLst/>
          </a:prstGeom>
        </p:spPr>
        <p:txBody>
          <a:bodyPr vert="horz" wrap="square" lIns="0" tIns="7938" rIns="0" bIns="0" rtlCol="0">
            <a:spAutoFit/>
          </a:bodyPr>
          <a:lstStyle/>
          <a:p>
            <a:pPr marL="7936" algn="just"/>
            <a:r>
              <a:rPr sz="2800" b="1" dirty="0" smtClean="0">
                <a:latin typeface="Arial Unicode MS"/>
                <a:cs typeface="Arial Unicode MS"/>
              </a:rPr>
              <a:t>4.8 </a:t>
            </a:r>
            <a:r>
              <a:rPr sz="2800" b="1" spc="-31" dirty="0">
                <a:latin typeface="Arial Unicode MS"/>
                <a:cs typeface="Arial Unicode MS"/>
              </a:rPr>
              <a:t>TEORÍA</a:t>
            </a:r>
            <a:r>
              <a:rPr sz="2800" b="1" dirty="0">
                <a:latin typeface="Arial Unicode MS"/>
                <a:cs typeface="Arial Unicode MS"/>
              </a:rPr>
              <a:t> </a:t>
            </a:r>
            <a:r>
              <a:rPr sz="2800" b="1" spc="-37" dirty="0">
                <a:latin typeface="Arial Unicode MS"/>
                <a:cs typeface="Arial Unicode MS"/>
              </a:rPr>
              <a:t>DE</a:t>
            </a:r>
            <a:r>
              <a:rPr sz="2800" b="1" dirty="0">
                <a:latin typeface="Arial Unicode MS"/>
                <a:cs typeface="Arial Unicode MS"/>
              </a:rPr>
              <a:t> </a:t>
            </a:r>
            <a:r>
              <a:rPr sz="2800" b="1" spc="-34" dirty="0">
                <a:latin typeface="Arial Unicode MS"/>
                <a:cs typeface="Arial Unicode MS"/>
              </a:rPr>
              <a:t>LOS</a:t>
            </a:r>
            <a:r>
              <a:rPr sz="2800" b="1" spc="3" dirty="0">
                <a:latin typeface="Arial Unicode MS"/>
                <a:cs typeface="Arial Unicode MS"/>
              </a:rPr>
              <a:t> </a:t>
            </a:r>
            <a:r>
              <a:rPr sz="2800" b="1" spc="-31" dirty="0">
                <a:latin typeface="Arial Unicode MS"/>
                <a:cs typeface="Arial Unicode MS"/>
              </a:rPr>
              <a:t>MOTORES</a:t>
            </a:r>
            <a:r>
              <a:rPr sz="2800" b="1" dirty="0">
                <a:latin typeface="Arial Unicode MS"/>
                <a:cs typeface="Arial Unicode MS"/>
              </a:rPr>
              <a:t> </a:t>
            </a:r>
            <a:r>
              <a:rPr sz="2800" b="1" spc="-6" dirty="0">
                <a:latin typeface="Arial Unicode MS"/>
                <a:cs typeface="Arial Unicode MS"/>
              </a:rPr>
              <a:t>SINCRÓNICOS</a:t>
            </a:r>
            <a:endParaRPr sz="2800" b="1" dirty="0">
              <a:latin typeface="Arial Unicode MS"/>
              <a:cs typeface="Arial Unicode MS"/>
            </a:endParaRPr>
          </a:p>
          <a:p>
            <a:pPr marL="7936" marR="152770" algn="just">
              <a:spcBef>
                <a:spcPts val="347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7936" marR="152770" algn="just">
              <a:spcBef>
                <a:spcPts val="347"/>
              </a:spcBef>
            </a:pPr>
            <a:r>
              <a:rPr sz="2800" dirty="0" smtClean="0">
                <a:latin typeface="Arial Unicode MS"/>
                <a:cs typeface="Arial Unicode MS"/>
              </a:rPr>
              <a:t>Los</a:t>
            </a:r>
            <a:r>
              <a:rPr sz="2800" spc="53" dirty="0" smtClean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motores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síncronos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constan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devanados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rotor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y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estator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que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se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colocan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spc="-16" dirty="0">
                <a:latin typeface="Arial Unicode MS"/>
                <a:cs typeface="Arial Unicode MS"/>
              </a:rPr>
              <a:t>el</a:t>
            </a:r>
            <a:r>
              <a:rPr sz="2800" dirty="0">
                <a:latin typeface="Arial Unicode MS"/>
                <a:cs typeface="Arial Unicode MS"/>
              </a:rPr>
              <a:t> estator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y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el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rotor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respectivamente,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como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se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muestra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sz="2800" spc="71" dirty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sz="2800" spc="-6" dirty="0">
                <a:solidFill>
                  <a:srgbClr val="007FAC"/>
                </a:solidFill>
                <a:latin typeface="Arial Unicode MS"/>
                <a:cs typeface="Arial Unicode MS"/>
              </a:rPr>
              <a:t>4.11</a:t>
            </a:r>
            <a:r>
              <a:rPr sz="2800" spc="-6" dirty="0">
                <a:latin typeface="Arial Unicode MS"/>
                <a:cs typeface="Arial Unicode MS"/>
              </a:rPr>
              <a:t>.</a:t>
            </a:r>
            <a:endParaRPr sz="2800" dirty="0">
              <a:latin typeface="Arial Unicode MS"/>
              <a:cs typeface="Arial Unicode MS"/>
            </a:endParaRPr>
          </a:p>
          <a:p>
            <a:pPr marL="7936" marR="26586" indent="110311" algn="just">
              <a:spcBef>
                <a:spcPts val="6"/>
              </a:spcBef>
            </a:pPr>
            <a:r>
              <a:rPr sz="2800" spc="-19" dirty="0">
                <a:latin typeface="Arial Unicode MS"/>
                <a:cs typeface="Arial Unicode MS"/>
              </a:rPr>
              <a:t>El</a:t>
            </a:r>
            <a:r>
              <a:rPr sz="2800" spc="9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devanado</a:t>
            </a:r>
            <a:r>
              <a:rPr sz="2800" spc="9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del</a:t>
            </a:r>
            <a:r>
              <a:rPr sz="2800" spc="9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estator</a:t>
            </a:r>
            <a:r>
              <a:rPr sz="2800" spc="9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alimentado</a:t>
            </a:r>
            <a:r>
              <a:rPr sz="2800" spc="9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con</a:t>
            </a:r>
            <a:r>
              <a:rPr sz="2800" spc="9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alimentación</a:t>
            </a:r>
            <a:r>
              <a:rPr sz="2800" spc="10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trifásica</a:t>
            </a:r>
            <a:r>
              <a:rPr sz="2800" spc="9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genera</a:t>
            </a:r>
            <a:r>
              <a:rPr sz="2800" spc="9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</a:t>
            </a:r>
            <a:r>
              <a:rPr sz="2800" spc="97" dirty="0">
                <a:latin typeface="Arial Unicode MS"/>
                <a:cs typeface="Arial Unicode MS"/>
              </a:rPr>
              <a:t> </a:t>
            </a:r>
            <a:r>
              <a:rPr sz="2800" spc="-6" dirty="0">
                <a:latin typeface="Arial Unicode MS"/>
                <a:cs typeface="Arial Unicode MS"/>
              </a:rPr>
              <a:t>campo </a:t>
            </a:r>
            <a:r>
              <a:rPr sz="2800" dirty="0">
                <a:latin typeface="Arial Unicode MS"/>
                <a:cs typeface="Arial Unicode MS"/>
              </a:rPr>
              <a:t>giratorio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el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estator.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Los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dos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campos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giratorios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el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estator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y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el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campo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fijo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spc="-16" dirty="0">
                <a:latin typeface="Arial Unicode MS"/>
                <a:cs typeface="Arial Unicode MS"/>
              </a:rPr>
              <a:t>el</a:t>
            </a:r>
            <a:r>
              <a:rPr sz="2800" spc="31" dirty="0">
                <a:latin typeface="Arial Unicode MS"/>
                <a:cs typeface="Arial Unicode MS"/>
              </a:rPr>
              <a:t> rotor</a:t>
            </a:r>
            <a:r>
              <a:rPr sz="2800" spc="4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están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vinculados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y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hacen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que</a:t>
            </a:r>
            <a:r>
              <a:rPr sz="2800" spc="4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el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spc="31" dirty="0">
                <a:latin typeface="Arial Unicode MS"/>
                <a:cs typeface="Arial Unicode MS"/>
              </a:rPr>
              <a:t>rotor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gire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a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una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velocidad</a:t>
            </a:r>
            <a:r>
              <a:rPr sz="2800" spc="4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sincrónica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por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spc="-16" dirty="0">
                <a:latin typeface="Arial Unicode MS"/>
                <a:cs typeface="Arial Unicode MS"/>
              </a:rPr>
              <a:t>un</a:t>
            </a:r>
            <a:r>
              <a:rPr sz="2800" dirty="0">
                <a:latin typeface="Arial Unicode MS"/>
                <a:cs typeface="Arial Unicode MS"/>
              </a:rPr>
              <a:t> par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generado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por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los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dos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campos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spc="-6" dirty="0" err="1">
                <a:latin typeface="Arial Unicode MS"/>
                <a:cs typeface="Arial Unicode MS"/>
              </a:rPr>
              <a:t>eléctricos</a:t>
            </a:r>
            <a:r>
              <a:rPr sz="2800" spc="-6" dirty="0" smtClean="0">
                <a:latin typeface="Arial Unicode MS"/>
                <a:cs typeface="Arial Unicode MS"/>
              </a:rPr>
              <a:t>.</a:t>
            </a:r>
            <a:endParaRPr lang="es-ES" sz="2800" spc="-6" dirty="0" smtClean="0">
              <a:latin typeface="Arial Unicode MS"/>
              <a:cs typeface="Arial Unicode MS"/>
            </a:endParaRPr>
          </a:p>
          <a:p>
            <a:pPr marL="7936" marR="26586" indent="110311" algn="just">
              <a:spcBef>
                <a:spcPts val="6"/>
              </a:spcBef>
            </a:pPr>
            <a:r>
              <a:rPr lang="es-ES" sz="2800" dirty="0">
                <a:latin typeface="Arial Unicode MS"/>
                <a:cs typeface="Arial Unicode MS"/>
              </a:rPr>
              <a:t>Para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arrancar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el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motor,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usamos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un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pequeño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spc="31" dirty="0">
                <a:latin typeface="Arial Unicode MS"/>
                <a:cs typeface="Arial Unicode MS"/>
              </a:rPr>
              <a:t>motor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spc="-50" dirty="0">
                <a:latin typeface="Arial Unicode MS"/>
                <a:cs typeface="Arial Unicode MS"/>
              </a:rPr>
              <a:t>CC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para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rotar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el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rotor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spc="-16" dirty="0">
                <a:latin typeface="Arial Unicode MS"/>
                <a:cs typeface="Arial Unicode MS"/>
              </a:rPr>
              <a:t>con</a:t>
            </a:r>
            <a:r>
              <a:rPr lang="es-ES" sz="2800" dirty="0">
                <a:latin typeface="Arial Unicode MS"/>
                <a:cs typeface="Arial Unicode MS"/>
              </a:rPr>
              <a:t> velocidad</a:t>
            </a:r>
            <a:r>
              <a:rPr lang="es-ES" sz="2800" spc="5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síncrona,</a:t>
            </a:r>
            <a:r>
              <a:rPr lang="es-ES" sz="2800" spc="5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luego</a:t>
            </a:r>
            <a:r>
              <a:rPr lang="es-ES" sz="2800" spc="5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se</a:t>
            </a:r>
            <a:r>
              <a:rPr lang="es-ES" sz="2800" spc="5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conecta</a:t>
            </a:r>
            <a:r>
              <a:rPr lang="es-ES" sz="2800" spc="5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el</a:t>
            </a:r>
            <a:r>
              <a:rPr lang="es-ES" sz="2800" spc="5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suministro</a:t>
            </a:r>
            <a:r>
              <a:rPr lang="es-ES" sz="2800" spc="5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</a:t>
            </a:r>
            <a:r>
              <a:rPr lang="es-ES" sz="2800" spc="50" dirty="0">
                <a:latin typeface="Arial Unicode MS"/>
                <a:cs typeface="Arial Unicode MS"/>
              </a:rPr>
              <a:t> </a:t>
            </a:r>
            <a:r>
              <a:rPr lang="es-ES" sz="2800" spc="-50" dirty="0">
                <a:latin typeface="Arial Unicode MS"/>
                <a:cs typeface="Arial Unicode MS"/>
              </a:rPr>
              <a:t>CC</a:t>
            </a:r>
            <a:r>
              <a:rPr lang="es-ES" sz="2800" spc="5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</a:t>
            </a:r>
            <a:r>
              <a:rPr lang="es-ES" sz="2800" spc="5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campo.</a:t>
            </a:r>
            <a:r>
              <a:rPr lang="es-ES" sz="2800" spc="5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Un</a:t>
            </a:r>
            <a:r>
              <a:rPr lang="es-ES" sz="2800" spc="50" dirty="0">
                <a:latin typeface="Arial Unicode MS"/>
                <a:cs typeface="Arial Unicode MS"/>
              </a:rPr>
              <a:t> </a:t>
            </a:r>
            <a:r>
              <a:rPr lang="es-ES" sz="2800" spc="-6" dirty="0" smtClean="0">
                <a:latin typeface="Arial Unicode MS"/>
                <a:cs typeface="Arial Unicode MS"/>
              </a:rPr>
              <a:t>método</a:t>
            </a:r>
            <a:r>
              <a:rPr lang="es-ES" sz="2800" spc="2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alternativo</a:t>
            </a:r>
            <a:r>
              <a:rPr lang="es-ES" sz="2800" spc="71" dirty="0" smtClean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es</a:t>
            </a:r>
            <a:r>
              <a:rPr lang="es-ES" sz="2800" spc="75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usar</a:t>
            </a:r>
            <a:r>
              <a:rPr lang="es-ES" sz="2800" spc="7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barras</a:t>
            </a:r>
            <a:r>
              <a:rPr lang="es-ES" sz="2800" spc="75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</a:t>
            </a:r>
            <a:r>
              <a:rPr lang="es-ES" sz="2800" spc="75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cobre</a:t>
            </a:r>
            <a:r>
              <a:rPr lang="es-ES" sz="2800" spc="7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con</a:t>
            </a:r>
            <a:r>
              <a:rPr lang="es-ES" sz="2800" spc="75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un</a:t>
            </a:r>
            <a:r>
              <a:rPr lang="es-ES" sz="2800" spc="75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anillo</a:t>
            </a:r>
            <a:r>
              <a:rPr lang="es-ES" sz="2800" spc="7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</a:t>
            </a:r>
            <a:r>
              <a:rPr lang="es-ES" sz="2800" spc="75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cortocircuito</a:t>
            </a:r>
            <a:r>
              <a:rPr lang="es-ES" sz="2800" spc="7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para</a:t>
            </a:r>
            <a:r>
              <a:rPr lang="es-ES" sz="2800" spc="75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generar</a:t>
            </a:r>
            <a:r>
              <a:rPr lang="es-ES" sz="2800" spc="75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un</a:t>
            </a:r>
            <a:r>
              <a:rPr lang="es-ES" sz="2800" spc="71" dirty="0">
                <a:latin typeface="Arial Unicode MS"/>
                <a:cs typeface="Arial Unicode MS"/>
              </a:rPr>
              <a:t> </a:t>
            </a:r>
            <a:r>
              <a:rPr lang="es-ES" sz="2800" spc="-6" dirty="0">
                <a:latin typeface="Arial Unicode MS"/>
                <a:cs typeface="Arial Unicode MS"/>
              </a:rPr>
              <a:t>campo</a:t>
            </a:r>
            <a:r>
              <a:rPr lang="es-ES" sz="2800" dirty="0">
                <a:latin typeface="Arial Unicode MS"/>
                <a:cs typeface="Arial Unicode MS"/>
              </a:rPr>
              <a:t> que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haga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girar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los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rotores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con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velocidad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síncrona,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luego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el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suministro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spc="-50" dirty="0">
                <a:latin typeface="Arial Unicode MS"/>
                <a:cs typeface="Arial Unicode MS"/>
              </a:rPr>
              <a:t>CC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se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conecta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spc="-16" dirty="0">
                <a:latin typeface="Arial Unicode MS"/>
                <a:cs typeface="Arial Unicode MS"/>
              </a:rPr>
              <a:t>al</a:t>
            </a:r>
            <a:r>
              <a:rPr lang="es-ES" sz="2800" dirty="0">
                <a:latin typeface="Arial Unicode MS"/>
                <a:cs typeface="Arial Unicode MS"/>
              </a:rPr>
              <a:t> devanado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campo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en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el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rotor.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spc="-6" dirty="0">
                <a:latin typeface="Arial Unicode MS"/>
                <a:cs typeface="Arial Unicode MS"/>
              </a:rPr>
              <a:t>Estas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barras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amortiguan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el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cambio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en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el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ángulo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</a:t>
            </a:r>
            <a:r>
              <a:rPr lang="es-ES" sz="2800" spc="62" dirty="0">
                <a:latin typeface="Arial Unicode MS"/>
                <a:cs typeface="Arial Unicode MS"/>
              </a:rPr>
              <a:t> </a:t>
            </a:r>
            <a:r>
              <a:rPr lang="es-ES" sz="2800" spc="-6" dirty="0">
                <a:latin typeface="Arial Unicode MS"/>
                <a:cs typeface="Arial Unicode MS"/>
              </a:rPr>
              <a:t>carga</a:t>
            </a:r>
            <a:r>
              <a:rPr lang="es-ES" sz="2800" dirty="0">
                <a:latin typeface="Arial Unicode MS"/>
                <a:cs typeface="Arial Unicode MS"/>
              </a:rPr>
              <a:t> del</a:t>
            </a:r>
            <a:r>
              <a:rPr lang="es-ES" sz="2800" spc="43" dirty="0">
                <a:latin typeface="Arial Unicode MS"/>
                <a:cs typeface="Arial Unicode MS"/>
              </a:rPr>
              <a:t> </a:t>
            </a:r>
            <a:r>
              <a:rPr lang="es-ES" sz="2800" spc="31" dirty="0">
                <a:latin typeface="Arial Unicode MS"/>
                <a:cs typeface="Arial Unicode MS"/>
              </a:rPr>
              <a:t>motor</a:t>
            </a:r>
            <a:r>
              <a:rPr lang="es-ES" sz="2800" spc="47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para</a:t>
            </a:r>
            <a:r>
              <a:rPr lang="es-ES" sz="2800" spc="43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mantener</a:t>
            </a:r>
            <a:r>
              <a:rPr lang="es-ES" sz="2800" spc="47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el</a:t>
            </a:r>
            <a:r>
              <a:rPr lang="es-ES" sz="2800" spc="43" dirty="0">
                <a:latin typeface="Arial Unicode MS"/>
                <a:cs typeface="Arial Unicode MS"/>
              </a:rPr>
              <a:t> </a:t>
            </a:r>
            <a:r>
              <a:rPr lang="es-ES" sz="2800" spc="31" dirty="0">
                <a:latin typeface="Arial Unicode MS"/>
                <a:cs typeface="Arial Unicode MS"/>
              </a:rPr>
              <a:t>motor</a:t>
            </a:r>
            <a:r>
              <a:rPr lang="es-ES" sz="2800" spc="47" dirty="0">
                <a:latin typeface="Arial Unicode MS"/>
                <a:cs typeface="Arial Unicode MS"/>
              </a:rPr>
              <a:t> </a:t>
            </a:r>
            <a:r>
              <a:rPr lang="es-ES" sz="2800" spc="-6" dirty="0">
                <a:latin typeface="Arial Unicode MS"/>
                <a:cs typeface="Arial Unicode MS"/>
              </a:rPr>
              <a:t>sincronizado.</a:t>
            </a:r>
            <a:endParaRPr lang="es-ES" sz="2800" dirty="0">
              <a:latin typeface="Arial Unicode MS"/>
              <a:cs typeface="Arial Unicode MS"/>
            </a:endParaRPr>
          </a:p>
          <a:p>
            <a:pPr marL="7936" marR="26586" indent="110311" algn="just">
              <a:spcBef>
                <a:spcPts val="6"/>
              </a:spcBef>
            </a:pPr>
            <a:endParaRPr sz="2800" dirty="0">
              <a:latin typeface="Arial Unicode MS"/>
              <a:cs typeface="Arial Unicode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54982" y="4781978"/>
            <a:ext cx="11665527" cy="9044858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6954982" y="12875235"/>
            <a:ext cx="69871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FIGURA 4.11 </a:t>
            </a:r>
            <a:r>
              <a:rPr lang="en-US" sz="2800" b="1" dirty="0" err="1"/>
              <a:t>Construcción</a:t>
            </a:r>
            <a:r>
              <a:rPr lang="en-US" sz="2800" b="1" dirty="0"/>
              <a:t> de motor </a:t>
            </a:r>
            <a:r>
              <a:rPr lang="en-US" sz="2800" b="1" dirty="0" err="1"/>
              <a:t>síncrono</a:t>
            </a:r>
            <a:r>
              <a:rPr lang="en-US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6555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70518" y="14432051"/>
            <a:ext cx="304403" cy="3175"/>
          </a:xfrm>
          <a:custGeom>
            <a:avLst/>
            <a:gdLst/>
            <a:ahLst/>
            <a:cxnLst/>
            <a:rect l="l" t="t" r="r" b="b"/>
            <a:pathLst>
              <a:path w="487044" h="5079">
                <a:moveTo>
                  <a:pt x="486714" y="0"/>
                </a:moveTo>
                <a:lnTo>
                  <a:pt x="0" y="0"/>
                </a:lnTo>
                <a:lnTo>
                  <a:pt x="0" y="5039"/>
                </a:lnTo>
                <a:lnTo>
                  <a:pt x="486714" y="5039"/>
                </a:lnTo>
                <a:lnTo>
                  <a:pt x="4867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857"/>
          </a:p>
        </p:txBody>
      </p:sp>
      <p:sp>
        <p:nvSpPr>
          <p:cNvPr id="7" name="object 7"/>
          <p:cNvSpPr txBox="1"/>
          <p:nvPr/>
        </p:nvSpPr>
        <p:spPr>
          <a:xfrm>
            <a:off x="691641" y="543899"/>
            <a:ext cx="24301959" cy="7956345"/>
          </a:xfrm>
          <a:prstGeom prst="rect">
            <a:avLst/>
          </a:prstGeom>
        </p:spPr>
        <p:txBody>
          <a:bodyPr vert="horz" wrap="square" lIns="0" tIns="7938" rIns="0" bIns="0" rtlCol="0">
            <a:spAutoFit/>
          </a:bodyPr>
          <a:lstStyle/>
          <a:p>
            <a:pPr marL="7936" algn="just">
              <a:spcBef>
                <a:spcPts val="62"/>
              </a:spcBef>
            </a:pPr>
            <a:r>
              <a:rPr sz="2800" b="1" dirty="0">
                <a:latin typeface="Arial Unicode MS"/>
                <a:cs typeface="Arial Unicode MS"/>
              </a:rPr>
              <a:t>4.9</a:t>
            </a:r>
            <a:r>
              <a:rPr sz="2800" b="1" spc="-3" dirty="0">
                <a:latin typeface="Arial Unicode MS"/>
                <a:cs typeface="Arial Unicode MS"/>
              </a:rPr>
              <a:t> </a:t>
            </a:r>
            <a:r>
              <a:rPr sz="2800" b="1" spc="-25" dirty="0">
                <a:latin typeface="Arial Unicode MS"/>
                <a:cs typeface="Arial Unicode MS"/>
              </a:rPr>
              <a:t>TEORÍA</a:t>
            </a:r>
            <a:r>
              <a:rPr sz="2800" b="1" dirty="0">
                <a:latin typeface="Arial Unicode MS"/>
                <a:cs typeface="Arial Unicode MS"/>
              </a:rPr>
              <a:t> </a:t>
            </a:r>
            <a:r>
              <a:rPr sz="2800" b="1" spc="-37" dirty="0">
                <a:latin typeface="Arial Unicode MS"/>
                <a:cs typeface="Arial Unicode MS"/>
              </a:rPr>
              <a:t>DE</a:t>
            </a:r>
            <a:r>
              <a:rPr sz="2800" b="1" dirty="0">
                <a:latin typeface="Arial Unicode MS"/>
                <a:cs typeface="Arial Unicode MS"/>
              </a:rPr>
              <a:t> </a:t>
            </a:r>
            <a:r>
              <a:rPr sz="2800" b="1" spc="-31" dirty="0">
                <a:latin typeface="Arial Unicode MS"/>
                <a:cs typeface="Arial Unicode MS"/>
              </a:rPr>
              <a:t>LOS</a:t>
            </a:r>
            <a:r>
              <a:rPr sz="2800" b="1" spc="-3" dirty="0">
                <a:latin typeface="Arial Unicode MS"/>
                <a:cs typeface="Arial Unicode MS"/>
              </a:rPr>
              <a:t> </a:t>
            </a:r>
            <a:r>
              <a:rPr sz="2800" b="1" spc="-34" dirty="0">
                <a:latin typeface="Arial Unicode MS"/>
                <a:cs typeface="Arial Unicode MS"/>
              </a:rPr>
              <a:t>MOTORES</a:t>
            </a:r>
            <a:r>
              <a:rPr sz="2800" b="1" dirty="0">
                <a:latin typeface="Arial Unicode MS"/>
                <a:cs typeface="Arial Unicode MS"/>
              </a:rPr>
              <a:t> </a:t>
            </a:r>
            <a:r>
              <a:rPr sz="2800" b="1" spc="-37" dirty="0">
                <a:latin typeface="Arial Unicode MS"/>
                <a:cs typeface="Arial Unicode MS"/>
              </a:rPr>
              <a:t>DE</a:t>
            </a:r>
            <a:r>
              <a:rPr sz="2800" b="1" dirty="0">
                <a:latin typeface="Arial Unicode MS"/>
                <a:cs typeface="Arial Unicode MS"/>
              </a:rPr>
              <a:t> INDUCCIÓN </a:t>
            </a:r>
            <a:r>
              <a:rPr sz="2800" b="1" spc="-6" dirty="0">
                <a:latin typeface="Arial Unicode MS"/>
                <a:cs typeface="Arial Unicode MS"/>
              </a:rPr>
              <a:t>TRIFÁSICOS</a:t>
            </a:r>
            <a:endParaRPr sz="2800" b="1" dirty="0">
              <a:latin typeface="Arial Unicode MS"/>
              <a:cs typeface="Arial Unicode MS"/>
            </a:endParaRPr>
          </a:p>
          <a:p>
            <a:pPr marL="7936" marR="3174" algn="just">
              <a:spcBef>
                <a:spcPts val="347"/>
              </a:spcBef>
            </a:pPr>
            <a:endParaRPr lang="es-ES" sz="2800" spc="-19" dirty="0" smtClean="0">
              <a:latin typeface="Arial Unicode MS"/>
              <a:cs typeface="Arial Unicode MS"/>
            </a:endParaRPr>
          </a:p>
          <a:p>
            <a:pPr marL="7936" marR="3174" algn="just">
              <a:spcBef>
                <a:spcPts val="347"/>
              </a:spcBef>
            </a:pPr>
            <a:r>
              <a:rPr sz="2800" spc="-19" dirty="0" smtClean="0">
                <a:latin typeface="Arial Unicode MS"/>
                <a:cs typeface="Arial Unicode MS"/>
              </a:rPr>
              <a:t>El</a:t>
            </a:r>
            <a:r>
              <a:rPr sz="2800" spc="75" dirty="0" smtClean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estator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está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conectado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a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suministro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trifásico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para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generar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campo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giratorio</a:t>
            </a:r>
            <a:r>
              <a:rPr sz="2800" spc="7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que</a:t>
            </a:r>
            <a:r>
              <a:rPr sz="2800" spc="79" dirty="0">
                <a:latin typeface="Arial Unicode MS"/>
                <a:cs typeface="Arial Unicode MS"/>
              </a:rPr>
              <a:t> </a:t>
            </a:r>
            <a:r>
              <a:rPr sz="2800" spc="-12" dirty="0" err="1" smtClean="0">
                <a:latin typeface="Arial Unicode MS"/>
                <a:cs typeface="Arial Unicode MS"/>
              </a:rPr>
              <a:t>gira</a:t>
            </a:r>
            <a:r>
              <a:rPr lang="es-ES" sz="2800" spc="250" dirty="0" smtClean="0">
                <a:latin typeface="Arial Unicode MS"/>
                <a:cs typeface="Arial Unicode MS"/>
              </a:rPr>
              <a:t> </a:t>
            </a:r>
            <a:r>
              <a:rPr sz="2800" dirty="0" smtClean="0">
                <a:latin typeface="Arial Unicode MS"/>
                <a:cs typeface="Arial Unicode MS"/>
              </a:rPr>
              <a:t>con</a:t>
            </a:r>
            <a:r>
              <a:rPr sz="2800" spc="53" dirty="0" smtClean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velocidad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síncrona.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spc="-6" dirty="0">
                <a:latin typeface="Arial Unicode MS"/>
                <a:cs typeface="Arial Unicode MS"/>
              </a:rPr>
              <a:t>Este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campo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eléctrico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corta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el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devanado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del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campo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del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rotor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que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está</a:t>
            </a:r>
            <a:r>
              <a:rPr sz="2800" spc="53" dirty="0">
                <a:latin typeface="Arial Unicode MS"/>
                <a:cs typeface="Arial Unicode MS"/>
              </a:rPr>
              <a:t> </a:t>
            </a:r>
            <a:r>
              <a:rPr sz="2800" spc="-16" dirty="0">
                <a:latin typeface="Arial Unicode MS"/>
                <a:cs typeface="Arial Unicode MS"/>
              </a:rPr>
              <a:t>en</a:t>
            </a:r>
            <a:r>
              <a:rPr sz="2800" spc="12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cortocircuito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y,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por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lo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tanto,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genera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campo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eléctrico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giratorio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el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rotor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gira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(</a:t>
            </a:r>
            <a:r>
              <a:rPr sz="2800" dirty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sz="2800" spc="71" dirty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sz="2800" dirty="0">
                <a:solidFill>
                  <a:srgbClr val="007FAC"/>
                </a:solidFill>
                <a:latin typeface="Arial Unicode MS"/>
                <a:cs typeface="Arial Unicode MS"/>
              </a:rPr>
              <a:t>4.12</a:t>
            </a:r>
            <a:r>
              <a:rPr sz="2800" dirty="0">
                <a:latin typeface="Arial Unicode MS"/>
                <a:cs typeface="Arial Unicode MS"/>
              </a:rPr>
              <a:t>).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spc="-16" dirty="0">
                <a:latin typeface="Arial Unicode MS"/>
                <a:cs typeface="Arial Unicode MS"/>
              </a:rPr>
              <a:t>Su</a:t>
            </a:r>
            <a:r>
              <a:rPr sz="2800" spc="125" dirty="0">
                <a:latin typeface="Arial Unicode MS"/>
                <a:cs typeface="Arial Unicode MS"/>
              </a:rPr>
              <a:t> </a:t>
            </a:r>
            <a:r>
              <a:rPr sz="2800" dirty="0" err="1">
                <a:latin typeface="Arial Unicode MS"/>
                <a:cs typeface="Arial Unicode MS"/>
              </a:rPr>
              <a:t>velocidad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dirty="0" smtClean="0">
                <a:latin typeface="Arial Unicode MS"/>
                <a:cs typeface="Arial Unicode MS"/>
              </a:rPr>
              <a:t>(</a:t>
            </a:r>
            <a:r>
              <a:rPr lang="en-US" sz="2800" dirty="0" smtClean="0">
                <a:latin typeface="Arial Unicode MS"/>
                <a:cs typeface="Arial Unicode MS"/>
              </a:rPr>
              <a:t>n</a:t>
            </a:r>
            <a:r>
              <a:rPr sz="2800" dirty="0" smtClean="0">
                <a:latin typeface="Arial Unicode MS"/>
                <a:cs typeface="Arial Unicode MS"/>
              </a:rPr>
              <a:t>)</a:t>
            </a:r>
            <a:r>
              <a:rPr sz="2800" spc="47" dirty="0" smtClean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con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deslizamiento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velocidad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síncrona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spc="-56" dirty="0">
                <a:latin typeface="Arial Unicode MS"/>
                <a:cs typeface="Arial Unicode MS"/>
              </a:rPr>
              <a:t>S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se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calcula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por: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spc="-25" dirty="0" smtClean="0">
                <a:latin typeface="Arial Unicode MS"/>
                <a:cs typeface="Arial Unicode MS"/>
              </a:rPr>
              <a:t>S</a:t>
            </a:r>
            <a:r>
              <a:rPr lang="es-ES" sz="2800" spc="-25" dirty="0" smtClean="0">
                <a:latin typeface="Arial Unicode MS"/>
                <a:cs typeface="Arial Unicode MS"/>
              </a:rPr>
              <a:t>=</a:t>
            </a:r>
            <a:r>
              <a:rPr sz="2800" spc="47" dirty="0" smtClean="0">
                <a:latin typeface="Arial Unicode MS"/>
                <a:cs typeface="Arial Unicode MS"/>
              </a:rPr>
              <a:t> </a:t>
            </a:r>
            <a:r>
              <a:rPr sz="2800" spc="-6" dirty="0">
                <a:latin typeface="Arial Unicode MS"/>
                <a:cs typeface="Arial Unicode MS"/>
              </a:rPr>
              <a:t>(</a:t>
            </a:r>
            <a:r>
              <a:rPr sz="2800" spc="-6" dirty="0" smtClean="0">
                <a:latin typeface="Arial Unicode MS"/>
                <a:cs typeface="Arial Unicode MS"/>
              </a:rPr>
              <a:t>ns</a:t>
            </a:r>
            <a:r>
              <a:rPr lang="es-ES" sz="2800" spc="-6" dirty="0" smtClean="0">
                <a:latin typeface="Arial Unicode MS"/>
                <a:cs typeface="Arial Unicode MS"/>
              </a:rPr>
              <a:t> - </a:t>
            </a:r>
            <a:r>
              <a:rPr lang="en-US" sz="2800" spc="-6" dirty="0" smtClean="0">
                <a:latin typeface="Arial Unicode MS"/>
                <a:cs typeface="Arial Unicode MS"/>
              </a:rPr>
              <a:t>n</a:t>
            </a:r>
            <a:r>
              <a:rPr sz="2800" spc="-6" dirty="0" smtClean="0">
                <a:latin typeface="Arial Unicode MS"/>
                <a:cs typeface="Arial Unicode MS"/>
              </a:rPr>
              <a:t>)</a:t>
            </a:r>
            <a:r>
              <a:rPr sz="2800" spc="125" dirty="0" smtClean="0">
                <a:latin typeface="Arial Unicode MS"/>
                <a:cs typeface="Arial Unicode MS"/>
              </a:rPr>
              <a:t> </a:t>
            </a:r>
            <a:r>
              <a:rPr sz="2800" dirty="0" err="1">
                <a:latin typeface="Arial Unicode MS"/>
                <a:cs typeface="Arial Unicode MS"/>
              </a:rPr>
              <a:t>dónde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 smtClean="0">
                <a:latin typeface="Arial Unicode MS"/>
                <a:cs typeface="Arial Unicode MS"/>
              </a:rPr>
              <a:t>ns</a:t>
            </a:r>
            <a:r>
              <a:rPr lang="es-ES" sz="2800" dirty="0" smtClean="0">
                <a:latin typeface="Arial Unicode MS"/>
                <a:cs typeface="Arial Unicode MS"/>
              </a:rPr>
              <a:t> = </a:t>
            </a:r>
            <a:r>
              <a:rPr sz="2800" dirty="0" err="1" smtClean="0">
                <a:latin typeface="Arial Unicode MS"/>
                <a:cs typeface="Arial Unicode MS"/>
              </a:rPr>
              <a:t>velocidad</a:t>
            </a:r>
            <a:r>
              <a:rPr sz="2800" spc="66" dirty="0" smtClean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sincrónica,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lang="en-US" sz="2800" dirty="0" smtClean="0">
                <a:latin typeface="Arial Unicode MS"/>
                <a:cs typeface="Arial Unicode MS"/>
              </a:rPr>
              <a:t>n = </a:t>
            </a:r>
            <a:r>
              <a:rPr sz="2800" dirty="0" err="1" smtClean="0">
                <a:latin typeface="Arial Unicode MS"/>
                <a:cs typeface="Arial Unicode MS"/>
              </a:rPr>
              <a:t>velocidad</a:t>
            </a:r>
            <a:r>
              <a:rPr sz="2800" spc="66" dirty="0" smtClean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del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motor,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y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 smtClean="0">
                <a:latin typeface="Arial Unicode MS"/>
                <a:cs typeface="Arial Unicode MS"/>
              </a:rPr>
              <a:t>s</a:t>
            </a:r>
            <a:r>
              <a:rPr lang="es-ES" sz="2800" dirty="0" smtClean="0">
                <a:latin typeface="Arial Unicode MS"/>
                <a:cs typeface="Arial Unicode MS"/>
              </a:rPr>
              <a:t> =</a:t>
            </a:r>
            <a:r>
              <a:rPr sz="2800" spc="69" dirty="0" smtClean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deslizamiento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a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spc="-6" dirty="0">
                <a:latin typeface="Arial Unicode MS"/>
                <a:cs typeface="Arial Unicode MS"/>
              </a:rPr>
              <a:t>velocidad</a:t>
            </a:r>
            <a:r>
              <a:rPr sz="2800" spc="12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síncrona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del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campo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rotación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del</a:t>
            </a:r>
            <a:r>
              <a:rPr sz="2800" spc="56" dirty="0">
                <a:latin typeface="Arial Unicode MS"/>
                <a:cs typeface="Arial Unicode MS"/>
              </a:rPr>
              <a:t> </a:t>
            </a:r>
            <a:r>
              <a:rPr sz="2800" spc="-6" dirty="0">
                <a:latin typeface="Arial Unicode MS"/>
                <a:cs typeface="Arial Unicode MS"/>
              </a:rPr>
              <a:t>estator.</a:t>
            </a:r>
            <a:endParaRPr sz="2800" dirty="0">
              <a:latin typeface="Arial Unicode MS"/>
              <a:cs typeface="Arial Unicode MS"/>
            </a:endParaRPr>
          </a:p>
          <a:p>
            <a:pPr marL="7936" marR="126580" indent="110311" algn="just">
              <a:spcBef>
                <a:spcPts val="12"/>
              </a:spcBef>
            </a:pP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corriente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arranque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del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spc="34" dirty="0">
                <a:latin typeface="Arial Unicode MS"/>
                <a:cs typeface="Arial Unicode MS"/>
              </a:rPr>
              <a:t>motor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inducción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</a:t>
            </a:r>
            <a:r>
              <a:rPr sz="2800" spc="6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mayor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que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corriente</a:t>
            </a:r>
            <a:r>
              <a:rPr sz="2800" spc="62" dirty="0">
                <a:latin typeface="Arial Unicode MS"/>
                <a:cs typeface="Arial Unicode MS"/>
              </a:rPr>
              <a:t> </a:t>
            </a:r>
            <a:r>
              <a:rPr sz="2800" spc="-31" dirty="0">
                <a:latin typeface="Arial Unicode MS"/>
                <a:cs typeface="Arial Unicode MS"/>
              </a:rPr>
              <a:t>a</a:t>
            </a:r>
            <a:r>
              <a:rPr sz="2800" dirty="0">
                <a:latin typeface="Arial Unicode MS"/>
                <a:cs typeface="Arial Unicode MS"/>
              </a:rPr>
              <a:t> plena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carga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según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69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siguiente</a:t>
            </a:r>
            <a:r>
              <a:rPr sz="2800" spc="71" dirty="0">
                <a:latin typeface="Arial Unicode MS"/>
                <a:cs typeface="Arial Unicode MS"/>
              </a:rPr>
              <a:t> </a:t>
            </a:r>
            <a:r>
              <a:rPr sz="2800" spc="-6" dirty="0" err="1">
                <a:latin typeface="Arial Unicode MS"/>
                <a:cs typeface="Arial Unicode MS"/>
              </a:rPr>
              <a:t>ecuación</a:t>
            </a:r>
            <a:r>
              <a:rPr sz="2800" spc="-6" dirty="0" smtClean="0">
                <a:latin typeface="Arial Unicode MS"/>
                <a:cs typeface="Arial Unicode MS"/>
              </a:rPr>
              <a:t>:</a:t>
            </a:r>
            <a:endParaRPr lang="es-ES" sz="2800" spc="-6" dirty="0" smtClean="0">
              <a:latin typeface="Arial Unicode MS"/>
              <a:cs typeface="Arial Unicode MS"/>
            </a:endParaRPr>
          </a:p>
          <a:p>
            <a:pPr marL="7936" marR="126580" indent="110311" algn="just">
              <a:spcBef>
                <a:spcPts val="12"/>
              </a:spcBef>
            </a:pPr>
            <a:endParaRPr lang="es-ES" sz="2800" spc="-6" dirty="0">
              <a:latin typeface="Arial Unicode MS"/>
              <a:cs typeface="Arial Unicode MS"/>
            </a:endParaRPr>
          </a:p>
          <a:p>
            <a:pPr marL="7936" marR="126580" indent="110311" algn="just">
              <a:spcBef>
                <a:spcPts val="12"/>
              </a:spcBef>
            </a:pPr>
            <a:endParaRPr lang="es-ES" sz="2800" spc="-6" dirty="0" smtClean="0">
              <a:latin typeface="Arial Unicode MS"/>
              <a:cs typeface="Arial Unicode MS"/>
            </a:endParaRPr>
          </a:p>
          <a:p>
            <a:pPr marL="7936" marR="126580" indent="110311" algn="just">
              <a:spcBef>
                <a:spcPts val="12"/>
              </a:spcBef>
            </a:pPr>
            <a:endParaRPr lang="es-ES" sz="2800" spc="-6" dirty="0">
              <a:latin typeface="Arial Unicode MS"/>
              <a:cs typeface="Arial Unicode MS"/>
            </a:endParaRPr>
          </a:p>
          <a:p>
            <a:pPr marL="7936" marR="126580" indent="110311" algn="just">
              <a:spcBef>
                <a:spcPts val="12"/>
              </a:spcBef>
            </a:pPr>
            <a:endParaRPr lang="es-ES" sz="2800" spc="-6" dirty="0" smtClean="0">
              <a:latin typeface="Arial Unicode MS"/>
              <a:cs typeface="Arial Unicode MS"/>
            </a:endParaRPr>
          </a:p>
          <a:p>
            <a:pPr marL="7936" marR="76980" indent="110311" algn="just">
              <a:spcBef>
                <a:spcPts val="62"/>
              </a:spcBef>
            </a:pPr>
            <a:r>
              <a:rPr lang="es-ES" sz="2800" dirty="0">
                <a:latin typeface="Arial Unicode MS"/>
                <a:cs typeface="Arial Unicode MS"/>
              </a:rPr>
              <a:t>Para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arrancar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el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spc="31" dirty="0">
                <a:latin typeface="Arial Unicode MS"/>
                <a:cs typeface="Arial Unicode MS"/>
              </a:rPr>
              <a:t>motor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inducción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hay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diferentes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métodos,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algunos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de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los</a:t>
            </a:r>
            <a:r>
              <a:rPr lang="es-ES" sz="2800" spc="56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que</a:t>
            </a:r>
            <a:r>
              <a:rPr lang="es-ES" sz="2800" spc="60" dirty="0">
                <a:latin typeface="Arial Unicode MS"/>
                <a:cs typeface="Arial Unicode MS"/>
              </a:rPr>
              <a:t> </a:t>
            </a:r>
            <a:r>
              <a:rPr lang="es-ES" sz="2800" spc="-16" dirty="0">
                <a:latin typeface="Arial Unicode MS"/>
                <a:cs typeface="Arial Unicode MS"/>
              </a:rPr>
              <a:t>se</a:t>
            </a:r>
            <a:r>
              <a:rPr lang="es-ES" sz="2800" dirty="0">
                <a:latin typeface="Arial Unicode MS"/>
                <a:cs typeface="Arial Unicode MS"/>
              </a:rPr>
              <a:t> usan</a:t>
            </a:r>
            <a:r>
              <a:rPr lang="es-ES" sz="2800" spc="79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comúnmente</a:t>
            </a:r>
            <a:r>
              <a:rPr lang="es-ES" sz="2800" spc="8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son</a:t>
            </a:r>
            <a:r>
              <a:rPr lang="es-ES" sz="2800" spc="79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los</a:t>
            </a:r>
            <a:r>
              <a:rPr lang="es-ES" sz="2800" spc="81" dirty="0">
                <a:latin typeface="Arial Unicode MS"/>
                <a:cs typeface="Arial Unicode MS"/>
              </a:rPr>
              <a:t> </a:t>
            </a:r>
            <a:r>
              <a:rPr lang="es-ES" sz="2800" dirty="0">
                <a:latin typeface="Arial Unicode MS"/>
                <a:cs typeface="Arial Unicode MS"/>
              </a:rPr>
              <a:t>siguientes</a:t>
            </a:r>
            <a:r>
              <a:rPr lang="es-ES" sz="2800" spc="79" dirty="0">
                <a:latin typeface="Arial Unicode MS"/>
                <a:cs typeface="Arial Unicode MS"/>
              </a:rPr>
              <a:t> </a:t>
            </a:r>
            <a:r>
              <a:rPr lang="es-ES" sz="2800" spc="-6" dirty="0">
                <a:latin typeface="Arial Unicode MS"/>
                <a:cs typeface="Arial Unicode MS"/>
              </a:rPr>
              <a:t>métodos:</a:t>
            </a:r>
            <a:endParaRPr lang="es-ES" sz="2800" dirty="0">
              <a:latin typeface="Arial Unicode MS"/>
              <a:cs typeface="Arial Unicode MS"/>
            </a:endParaRPr>
          </a:p>
          <a:p>
            <a:pPr algn="just">
              <a:spcBef>
                <a:spcPts val="43"/>
              </a:spcBef>
            </a:pPr>
            <a:endParaRPr lang="es-ES" sz="2800" dirty="0">
              <a:latin typeface="Arial Unicode MS"/>
              <a:cs typeface="Arial Unicode MS"/>
            </a:endParaRPr>
          </a:p>
          <a:p>
            <a:pPr marL="69043" indent="-61108" algn="just">
              <a:buAutoNum type="arabicPeriod"/>
              <a:tabLst>
                <a:tab pos="69043" algn="l"/>
              </a:tabLst>
            </a:pP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Método</a:t>
            </a:r>
            <a:r>
              <a:rPr lang="es-ES" sz="2800" b="1" spc="6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6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resistencia</a:t>
            </a:r>
            <a:r>
              <a:rPr lang="es-ES" sz="2800" b="1" spc="6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800" b="1" spc="6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rotor.</a:t>
            </a:r>
            <a:endParaRPr lang="es-ES"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64679" indent="-56743" algn="just">
              <a:spcBef>
                <a:spcPts val="253"/>
              </a:spcBef>
              <a:buAutoNum type="arabicPeriod"/>
              <a:tabLst>
                <a:tab pos="64679" algn="l"/>
              </a:tabLst>
            </a:pP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Método</a:t>
            </a:r>
            <a:r>
              <a:rPr lang="es-ES"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resistencia</a:t>
            </a:r>
            <a:r>
              <a:rPr lang="es-ES"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estator.</a:t>
            </a:r>
            <a:endParaRPr lang="es-ES"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69043" indent="-61108" algn="just">
              <a:spcBef>
                <a:spcPts val="229"/>
              </a:spcBef>
              <a:buAutoNum type="arabicPeriod"/>
              <a:tabLst>
                <a:tab pos="69043" algn="l"/>
              </a:tabLst>
            </a:pP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Método</a:t>
            </a:r>
            <a:r>
              <a:rPr lang="es-ES" sz="2800" b="1" spc="6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6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autotransformador.</a:t>
            </a:r>
            <a:endParaRPr lang="es-ES"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64679" indent="-56743" algn="just">
              <a:spcBef>
                <a:spcPts val="255"/>
              </a:spcBef>
              <a:buAutoNum type="arabicPeriod"/>
              <a:tabLst>
                <a:tab pos="64679" algn="l"/>
              </a:tabLst>
            </a:pP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Método</a:t>
            </a:r>
            <a:r>
              <a:rPr lang="es-ES" sz="2800" b="1" spc="19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estrella-</a:t>
            </a:r>
            <a:r>
              <a:rPr lang="es-ES"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triángulo.</a:t>
            </a:r>
            <a:endParaRPr lang="es-ES"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7936" marR="126580" indent="110311" algn="just">
              <a:spcBef>
                <a:spcPts val="12"/>
              </a:spcBef>
            </a:pPr>
            <a:endParaRPr sz="2800" dirty="0">
              <a:latin typeface="Arial Unicode MS"/>
              <a:cs typeface="Arial Unicode MS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05191" y="4060950"/>
            <a:ext cx="3725863" cy="119315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1273" y="6348484"/>
            <a:ext cx="8589818" cy="6951880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17041091" y="9824424"/>
            <a:ext cx="77705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FIGURA </a:t>
            </a:r>
            <a:r>
              <a:rPr lang="en-US" sz="2800" b="1" dirty="0" smtClean="0"/>
              <a:t>4.12 </a:t>
            </a:r>
            <a:r>
              <a:rPr lang="en-US" sz="2800" b="1" dirty="0" err="1" smtClean="0"/>
              <a:t>Construcción</a:t>
            </a:r>
            <a:r>
              <a:rPr lang="en-US" sz="2800" b="1" dirty="0" smtClean="0"/>
              <a:t> </a:t>
            </a:r>
            <a:r>
              <a:rPr lang="en-US" sz="2800" b="1" dirty="0"/>
              <a:t>de motor </a:t>
            </a:r>
            <a:r>
              <a:rPr lang="en-US" sz="2800" b="1" dirty="0" smtClean="0"/>
              <a:t>de </a:t>
            </a:r>
            <a:r>
              <a:rPr lang="en-US" sz="2800" b="1" dirty="0" err="1" smtClean="0"/>
              <a:t>inducción</a:t>
            </a:r>
            <a:r>
              <a:rPr lang="en-US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627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497941" y="533141"/>
            <a:ext cx="24634204" cy="7184339"/>
          </a:xfrm>
          <a:prstGeom prst="rect">
            <a:avLst/>
          </a:prstGeom>
        </p:spPr>
        <p:txBody>
          <a:bodyPr vert="horz" wrap="square" lIns="0" tIns="7938" rIns="0" bIns="0" rtlCol="0">
            <a:spAutoFit/>
          </a:bodyPr>
          <a:lstStyle/>
          <a:p>
            <a:pPr marL="7936" marR="578143" algn="just"/>
            <a:r>
              <a:rPr sz="2800" b="1" dirty="0" smtClean="0">
                <a:latin typeface="Arial Unicode MS"/>
                <a:cs typeface="Arial Unicode MS"/>
              </a:rPr>
              <a:t>4.10</a:t>
            </a:r>
            <a:r>
              <a:rPr sz="2800" b="1" spc="-3" dirty="0" smtClean="0">
                <a:latin typeface="Arial Unicode MS"/>
                <a:cs typeface="Arial Unicode MS"/>
              </a:rPr>
              <a:t> </a:t>
            </a:r>
            <a:r>
              <a:rPr sz="2800" b="1" spc="-31" dirty="0">
                <a:latin typeface="Arial Unicode MS"/>
                <a:cs typeface="Arial Unicode MS"/>
              </a:rPr>
              <a:t>PRUEBAS</a:t>
            </a:r>
            <a:r>
              <a:rPr sz="2800" b="1" dirty="0">
                <a:latin typeface="Arial Unicode MS"/>
                <a:cs typeface="Arial Unicode MS"/>
              </a:rPr>
              <a:t> </a:t>
            </a:r>
            <a:r>
              <a:rPr sz="2800" b="1" spc="-31" dirty="0">
                <a:latin typeface="Arial Unicode MS"/>
                <a:cs typeface="Arial Unicode MS"/>
              </a:rPr>
              <a:t>PREVIAS</a:t>
            </a:r>
            <a:r>
              <a:rPr sz="2800" b="1" dirty="0">
                <a:latin typeface="Arial Unicode MS"/>
                <a:cs typeface="Arial Unicode MS"/>
              </a:rPr>
              <a:t> </a:t>
            </a:r>
            <a:r>
              <a:rPr sz="2800" b="1" spc="-6" dirty="0">
                <a:latin typeface="Arial Unicode MS"/>
                <a:cs typeface="Arial Unicode MS"/>
              </a:rPr>
              <a:t>AL</a:t>
            </a:r>
            <a:r>
              <a:rPr sz="2800" b="1" dirty="0">
                <a:latin typeface="Arial Unicode MS"/>
                <a:cs typeface="Arial Unicode MS"/>
              </a:rPr>
              <a:t> </a:t>
            </a:r>
            <a:r>
              <a:rPr sz="2800" b="1" spc="-22" dirty="0">
                <a:latin typeface="Arial Unicode MS"/>
                <a:cs typeface="Arial Unicode MS"/>
              </a:rPr>
              <a:t>ARRANQUE</a:t>
            </a:r>
            <a:r>
              <a:rPr sz="2800" b="1" dirty="0">
                <a:latin typeface="Arial Unicode MS"/>
                <a:cs typeface="Arial Unicode MS"/>
              </a:rPr>
              <a:t> </a:t>
            </a:r>
            <a:r>
              <a:rPr sz="2800" b="1" spc="-31" dirty="0">
                <a:latin typeface="Arial Unicode MS"/>
                <a:cs typeface="Arial Unicode MS"/>
              </a:rPr>
              <a:t>DE</a:t>
            </a:r>
            <a:r>
              <a:rPr sz="2800" b="1" dirty="0">
                <a:latin typeface="Arial Unicode MS"/>
                <a:cs typeface="Arial Unicode MS"/>
              </a:rPr>
              <a:t> </a:t>
            </a:r>
            <a:r>
              <a:rPr sz="2800" b="1" spc="-6" dirty="0">
                <a:latin typeface="Arial Unicode MS"/>
                <a:cs typeface="Arial Unicode MS"/>
              </a:rPr>
              <a:t>LA</a:t>
            </a:r>
            <a:r>
              <a:rPr sz="2800" b="1" dirty="0">
                <a:latin typeface="Arial Unicode MS"/>
                <a:cs typeface="Arial Unicode MS"/>
              </a:rPr>
              <a:t> </a:t>
            </a:r>
            <a:r>
              <a:rPr sz="2800" b="1" spc="-37" dirty="0">
                <a:latin typeface="Arial Unicode MS"/>
                <a:cs typeface="Arial Unicode MS"/>
              </a:rPr>
              <a:t>PUESTA</a:t>
            </a:r>
            <a:r>
              <a:rPr sz="2800" b="1" dirty="0">
                <a:latin typeface="Arial Unicode MS"/>
                <a:cs typeface="Arial Unicode MS"/>
              </a:rPr>
              <a:t> </a:t>
            </a:r>
            <a:r>
              <a:rPr sz="2800" b="1" spc="-19" dirty="0">
                <a:latin typeface="Arial Unicode MS"/>
                <a:cs typeface="Arial Unicode MS"/>
              </a:rPr>
              <a:t>EN</a:t>
            </a:r>
            <a:r>
              <a:rPr sz="2800" b="1" dirty="0">
                <a:latin typeface="Arial Unicode MS"/>
                <a:cs typeface="Arial Unicode MS"/>
              </a:rPr>
              <a:t> </a:t>
            </a:r>
            <a:r>
              <a:rPr sz="2800" b="1" spc="-25" dirty="0">
                <a:latin typeface="Arial Unicode MS"/>
                <a:cs typeface="Arial Unicode MS"/>
              </a:rPr>
              <a:t>SERVICIO</a:t>
            </a:r>
            <a:r>
              <a:rPr sz="2800" b="1" dirty="0">
                <a:latin typeface="Arial Unicode MS"/>
                <a:cs typeface="Arial Unicode MS"/>
              </a:rPr>
              <a:t> </a:t>
            </a:r>
            <a:r>
              <a:rPr sz="2800" b="1" spc="-16" dirty="0">
                <a:latin typeface="Arial Unicode MS"/>
                <a:cs typeface="Arial Unicode MS"/>
              </a:rPr>
              <a:t>DE</a:t>
            </a:r>
            <a:r>
              <a:rPr sz="2800" b="1" dirty="0">
                <a:latin typeface="Arial Unicode MS"/>
                <a:cs typeface="Arial Unicode MS"/>
              </a:rPr>
              <a:t> </a:t>
            </a:r>
            <a:r>
              <a:rPr sz="2800" b="1" spc="-28" dirty="0">
                <a:latin typeface="Arial Unicode MS"/>
                <a:cs typeface="Arial Unicode MS"/>
              </a:rPr>
              <a:t>LOS</a:t>
            </a:r>
            <a:r>
              <a:rPr sz="2800" b="1" dirty="0">
                <a:latin typeface="Arial Unicode MS"/>
                <a:cs typeface="Arial Unicode MS"/>
              </a:rPr>
              <a:t> </a:t>
            </a:r>
            <a:r>
              <a:rPr sz="2800" b="1" spc="-25" dirty="0">
                <a:latin typeface="Arial Unicode MS"/>
                <a:cs typeface="Arial Unicode MS"/>
              </a:rPr>
              <a:t>MOTORES</a:t>
            </a:r>
            <a:r>
              <a:rPr sz="2800" b="1" dirty="0">
                <a:latin typeface="Arial Unicode MS"/>
                <a:cs typeface="Arial Unicode MS"/>
              </a:rPr>
              <a:t> </a:t>
            </a:r>
            <a:r>
              <a:rPr sz="2800" b="1" spc="-31" dirty="0">
                <a:latin typeface="Arial Unicode MS"/>
                <a:cs typeface="Arial Unicode MS"/>
              </a:rPr>
              <a:t>DE</a:t>
            </a:r>
            <a:r>
              <a:rPr sz="2800" b="1" dirty="0">
                <a:latin typeface="Arial Unicode MS"/>
                <a:cs typeface="Arial Unicode MS"/>
              </a:rPr>
              <a:t> </a:t>
            </a:r>
            <a:r>
              <a:rPr sz="2800" b="1" spc="-6" dirty="0">
                <a:latin typeface="Arial Unicode MS"/>
                <a:cs typeface="Arial Unicode MS"/>
              </a:rPr>
              <a:t>INDUCCIÓN</a:t>
            </a:r>
            <a:endParaRPr sz="2800" b="1" dirty="0">
              <a:latin typeface="Arial Unicode MS"/>
              <a:cs typeface="Arial Unicode MS"/>
            </a:endParaRPr>
          </a:p>
          <a:p>
            <a:pPr algn="just">
              <a:spcBef>
                <a:spcPts val="22"/>
              </a:spcBef>
            </a:pPr>
            <a:endParaRPr sz="2800" dirty="0">
              <a:latin typeface="Arial Unicode MS"/>
              <a:cs typeface="Arial Unicode MS"/>
            </a:endParaRPr>
          </a:p>
          <a:p>
            <a:pPr marL="7936" algn="just"/>
            <a:r>
              <a:rPr sz="2800" dirty="0">
                <a:latin typeface="Arial Unicode MS"/>
                <a:cs typeface="Arial Unicode MS"/>
              </a:rPr>
              <a:t>Deben</a:t>
            </a:r>
            <a:r>
              <a:rPr sz="2800" spc="4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realizarse</a:t>
            </a:r>
            <a:r>
              <a:rPr sz="2800" spc="4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las</a:t>
            </a:r>
            <a:r>
              <a:rPr sz="2800" spc="4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siguientes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pruebas</a:t>
            </a:r>
            <a:r>
              <a:rPr sz="2800" spc="4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4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puesta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</a:t>
            </a:r>
            <a:r>
              <a:rPr sz="2800" spc="4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servicio</a:t>
            </a:r>
            <a:r>
              <a:rPr sz="2800" spc="4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previas</a:t>
            </a:r>
            <a:r>
              <a:rPr sz="2800" spc="4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al</a:t>
            </a:r>
            <a:r>
              <a:rPr sz="2800" spc="47" dirty="0">
                <a:latin typeface="Arial Unicode MS"/>
                <a:cs typeface="Arial Unicode MS"/>
              </a:rPr>
              <a:t> </a:t>
            </a:r>
            <a:r>
              <a:rPr sz="2800" spc="-6" dirty="0" err="1">
                <a:latin typeface="Arial Unicode MS"/>
                <a:cs typeface="Arial Unicode MS"/>
              </a:rPr>
              <a:t>arranque</a:t>
            </a:r>
            <a:r>
              <a:rPr sz="2800" spc="-6" dirty="0" smtClean="0">
                <a:latin typeface="Arial Unicode MS"/>
                <a:cs typeface="Arial Unicode MS"/>
              </a:rPr>
              <a:t>:</a:t>
            </a:r>
            <a:endParaRPr lang="es-ES" sz="2800" spc="-6" dirty="0" smtClean="0">
              <a:latin typeface="Arial Unicode MS"/>
              <a:cs typeface="Arial Unicode MS"/>
            </a:endParaRPr>
          </a:p>
          <a:p>
            <a:pPr marL="7936" algn="just"/>
            <a:endParaRPr sz="2800" dirty="0">
              <a:latin typeface="Arial Unicode MS"/>
              <a:cs typeface="Arial Unicode MS"/>
            </a:endParaRPr>
          </a:p>
          <a:p>
            <a:pPr marL="565935" marR="3174" indent="-514350" algn="just">
              <a:spcBef>
                <a:spcPts val="384"/>
              </a:spcBef>
              <a:buFont typeface="+mj-lt"/>
              <a:buAutoNum type="arabicPeriod"/>
              <a:tabLst>
                <a:tab pos="117851" algn="l"/>
              </a:tabLst>
            </a:pP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Medida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resistencia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aislamiento.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Esta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prueba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se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realiza</a:t>
            </a:r>
            <a:r>
              <a:rPr sz="2800" b="1" spc="6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mediante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una</a:t>
            </a:r>
            <a:r>
              <a:rPr sz="2800" b="1" spc="6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prueba</a:t>
            </a:r>
            <a:r>
              <a:rPr sz="2800" b="1" spc="1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4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Megger</a:t>
            </a:r>
            <a:r>
              <a:rPr sz="2800" b="1" spc="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4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fase</a:t>
            </a:r>
            <a:r>
              <a:rPr sz="2800" b="1" spc="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</a:t>
            </a:r>
            <a:r>
              <a:rPr sz="2800" b="1" spc="4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tierra</a:t>
            </a:r>
            <a:r>
              <a:rPr sz="2800" b="1" spc="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sz="2800" b="1" spc="4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fase</a:t>
            </a:r>
            <a:r>
              <a:rPr sz="2800" b="1" spc="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</a:t>
            </a:r>
            <a:r>
              <a:rPr sz="2800" b="1" spc="4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fase</a:t>
            </a:r>
            <a:r>
              <a:rPr sz="2800" b="1" spc="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sz="2800" b="1" spc="4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comprobar</a:t>
            </a:r>
            <a:r>
              <a:rPr sz="2800" b="1" spc="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sz="2800" b="1" spc="4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sequedad</a:t>
            </a:r>
            <a:r>
              <a:rPr sz="2800" b="1" spc="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sz="2800" b="1" spc="4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sz="2800" b="1" spc="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calidad</a:t>
            </a:r>
            <a:r>
              <a:rPr sz="2800" b="1" spc="4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16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aislamiento.</a:t>
            </a:r>
            <a:endParaRPr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566332" marR="143643" indent="-514350" algn="just">
              <a:buFont typeface="+mj-lt"/>
              <a:buAutoNum type="arabicPeriod"/>
              <a:tabLst>
                <a:tab pos="117851" algn="l"/>
              </a:tabLst>
            </a:pP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Medida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5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sz="2800" b="1" spc="5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resistencia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19" dirty="0">
                <a:solidFill>
                  <a:srgbClr val="0070C0"/>
                </a:solidFill>
                <a:latin typeface="Arial Unicode MS"/>
                <a:cs typeface="Arial Unicode MS"/>
              </a:rPr>
              <a:t>DC</a:t>
            </a:r>
            <a:r>
              <a:rPr sz="2800" b="1" spc="5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5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los</a:t>
            </a:r>
            <a:r>
              <a:rPr sz="2800" b="1" spc="5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devanados,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sz="2800" b="1" spc="5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comprobar</a:t>
            </a:r>
            <a:r>
              <a:rPr sz="2800" b="1" spc="5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devanado</a:t>
            </a:r>
            <a:r>
              <a:rPr sz="2800" b="1" spc="5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sz="2800" b="1" spc="5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16" dirty="0">
                <a:solidFill>
                  <a:srgbClr val="0070C0"/>
                </a:solidFill>
                <a:latin typeface="Arial Unicode MS"/>
                <a:cs typeface="Arial Unicode MS"/>
              </a:rPr>
              <a:t>los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circuitos.</a:t>
            </a:r>
            <a:endParaRPr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514350" marR="108724" indent="-514350" algn="just">
              <a:spcBef>
                <a:spcPts val="60"/>
              </a:spcBef>
              <a:buFont typeface="+mj-lt"/>
              <a:buAutoNum type="arabicPeriod"/>
              <a:tabLst>
                <a:tab pos="113486" algn="l"/>
              </a:tabLst>
            </a:pP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Ensayos</a:t>
            </a:r>
            <a:r>
              <a:rPr sz="2800" b="1" spc="4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alta</a:t>
            </a:r>
            <a:r>
              <a:rPr sz="2800" b="1" spc="4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tensión</a:t>
            </a:r>
            <a:r>
              <a:rPr sz="2800" b="1" spc="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sz="2800" b="1" spc="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ensayos</a:t>
            </a:r>
            <a:r>
              <a:rPr sz="2800" b="1" spc="4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aislamiento.</a:t>
            </a:r>
            <a:r>
              <a:rPr sz="2800" b="1" spc="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Esta</a:t>
            </a:r>
            <a:r>
              <a:rPr sz="2800" b="1" spc="4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prueba</a:t>
            </a:r>
            <a:r>
              <a:rPr sz="2800" b="1" spc="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se</a:t>
            </a:r>
            <a:r>
              <a:rPr sz="2800" b="1" spc="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realiza</a:t>
            </a:r>
            <a:r>
              <a:rPr sz="2800" b="1" spc="4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sz="2800" b="1" spc="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verificar</a:t>
            </a:r>
            <a:r>
              <a:rPr sz="2800" b="1" spc="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16" dirty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sz="2800" b="1" spc="1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calidad</a:t>
            </a:r>
            <a:r>
              <a:rPr sz="2800" b="1" spc="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sz="2800" b="1" spc="4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aislamiento.</a:t>
            </a:r>
            <a:endParaRPr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565934" indent="-514350" algn="just">
              <a:spcBef>
                <a:spcPts val="221"/>
              </a:spcBef>
              <a:buFont typeface="+mj-lt"/>
              <a:buAutoNum type="arabicPeriod"/>
              <a:tabLst>
                <a:tab pos="104756" algn="l"/>
              </a:tabLst>
            </a:pP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Verificación</a:t>
            </a:r>
            <a:r>
              <a:rPr sz="2800" b="1" spc="3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3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secuencia</a:t>
            </a:r>
            <a:r>
              <a:rPr sz="2800" b="1" spc="3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3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fases</a:t>
            </a:r>
            <a:endParaRPr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514350" marR="37696" indent="-514350" algn="just">
              <a:spcBef>
                <a:spcPts val="12"/>
              </a:spcBef>
              <a:buFont typeface="+mj-lt"/>
              <a:buAutoNum type="arabicPeriod"/>
              <a:tabLst>
                <a:tab pos="113486" algn="l"/>
              </a:tabLst>
            </a:pP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Pruebas</a:t>
            </a:r>
            <a:r>
              <a:rPr sz="2800" b="1" spc="4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relés</a:t>
            </a:r>
            <a:r>
              <a:rPr sz="2800" b="1" spc="4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protección.</a:t>
            </a:r>
            <a:r>
              <a:rPr sz="2800" b="1" spc="4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Esta</a:t>
            </a:r>
            <a:r>
              <a:rPr sz="2800" b="1" spc="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prueba</a:t>
            </a:r>
            <a:r>
              <a:rPr sz="2800" b="1" spc="4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se</a:t>
            </a:r>
            <a:r>
              <a:rPr sz="2800" b="1" spc="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realiza</a:t>
            </a:r>
            <a:r>
              <a:rPr sz="2800" b="1" spc="4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sz="2800" b="1" spc="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verificar</a:t>
            </a:r>
            <a:r>
              <a:rPr sz="2800" b="1" spc="4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los</a:t>
            </a:r>
            <a:r>
              <a:rPr sz="2800" b="1" spc="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relés</a:t>
            </a:r>
            <a:r>
              <a:rPr sz="2800" b="1" spc="4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protección</a:t>
            </a:r>
            <a:r>
              <a:rPr sz="2800" b="1" spc="1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en</a:t>
            </a:r>
            <a:r>
              <a:rPr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configuración</a:t>
            </a:r>
            <a:r>
              <a:rPr sz="2800" b="1" spc="7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aprobada</a:t>
            </a:r>
            <a:r>
              <a:rPr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por</a:t>
            </a:r>
            <a:r>
              <a:rPr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los</a:t>
            </a:r>
            <a:r>
              <a:rPr sz="2800" b="1" spc="7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ingenieros</a:t>
            </a:r>
            <a:r>
              <a:rPr sz="2800" b="1" spc="7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sz="2800" b="1" spc="7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cliente.</a:t>
            </a:r>
            <a:endParaRPr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565934" indent="-514350" algn="just">
              <a:spcBef>
                <a:spcPts val="255"/>
              </a:spcBef>
              <a:buFont typeface="+mj-lt"/>
              <a:buAutoNum type="arabicPeriod"/>
              <a:tabLst>
                <a:tab pos="109121" algn="l"/>
              </a:tabLst>
            </a:pP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Ensayos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5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auxiliares</a:t>
            </a:r>
            <a:r>
              <a:rPr sz="2800" b="1" spc="5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motor</a:t>
            </a:r>
            <a:r>
              <a:rPr sz="2800" b="1" spc="5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sz="2800" b="1" spc="5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sistema</a:t>
            </a:r>
            <a:r>
              <a:rPr sz="2800" b="1" spc="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5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refrigeración</a:t>
            </a:r>
            <a:r>
              <a:rPr sz="2800" b="1" spc="5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sz="2800" b="1" spc="5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motor</a:t>
            </a:r>
            <a:r>
              <a:rPr lang="es-ES"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 sistema de refrigeración </a:t>
            </a:r>
            <a:r>
              <a:rPr lang="es-ES"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del motor.</a:t>
            </a:r>
          </a:p>
          <a:p>
            <a:pPr marL="565934" indent="-514350" algn="just">
              <a:spcBef>
                <a:spcPts val="255"/>
              </a:spcBef>
              <a:buFont typeface="+mj-lt"/>
              <a:buAutoNum type="arabicPeriod"/>
              <a:tabLst>
                <a:tab pos="109121" algn="l"/>
              </a:tabLst>
            </a:pP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En </a:t>
            </a:r>
            <a:r>
              <a:rPr lang="es-ES"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pruebas de carga.</a:t>
            </a:r>
          </a:p>
          <a:p>
            <a:pPr marL="565934" indent="-514350" algn="just">
              <a:spcBef>
                <a:spcPts val="255"/>
              </a:spcBef>
              <a:buFont typeface="+mj-lt"/>
              <a:buAutoNum type="arabicPeriod"/>
              <a:tabLst>
                <a:tab pos="109121" algn="l"/>
              </a:tabLst>
            </a:pP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Prueba </a:t>
            </a:r>
            <a:r>
              <a:rPr lang="es-ES"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de funcionamiento bajo supervisión.</a:t>
            </a:r>
          </a:p>
          <a:p>
            <a:pPr marL="565934" indent="-514350" algn="just">
              <a:spcBef>
                <a:spcPts val="255"/>
              </a:spcBef>
              <a:buFont typeface="+mj-lt"/>
              <a:buAutoNum type="arabicPeriod"/>
              <a:tabLst>
                <a:tab pos="109121" algn="l"/>
              </a:tabLst>
            </a:pP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Prueba </a:t>
            </a:r>
            <a:r>
              <a:rPr lang="es-ES"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de características de funcionamiento del motor.</a:t>
            </a:r>
          </a:p>
          <a:p>
            <a:pPr marL="565934" indent="-514350" algn="just">
              <a:spcBef>
                <a:spcPts val="255"/>
              </a:spcBef>
              <a:buFont typeface="+mj-lt"/>
              <a:buAutoNum type="arabicPeriod"/>
              <a:tabLst>
                <a:tab pos="109121" algn="l"/>
              </a:tabLst>
            </a:pP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Pruebas </a:t>
            </a:r>
            <a:r>
              <a:rPr lang="es-ES"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de vibraciones. Estas pruebas se realizan en 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condiciones </a:t>
            </a:r>
            <a:r>
              <a:rPr lang="es-ES"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de carga completa y sin carga, y en una </a:t>
            </a:r>
            <a:r>
              <a:rPr lang="es-ES" sz="2800" b="1" spc="-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condici6n </a:t>
            </a:r>
            <a:r>
              <a:rPr lang="es-ES" sz="2800" b="1" spc="-6" dirty="0">
                <a:solidFill>
                  <a:srgbClr val="0070C0"/>
                </a:solidFill>
                <a:latin typeface="Arial Unicode MS"/>
                <a:cs typeface="Arial Unicode MS"/>
              </a:rPr>
              <a:t>de ejecuci6n de prueba.</a:t>
            </a:r>
            <a:endParaRPr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393768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740</TotalTime>
  <Words>8501</Words>
  <Application>Microsoft Office PowerPoint</Application>
  <PresentationFormat>Personalizado</PresentationFormat>
  <Paragraphs>492</Paragraphs>
  <Slides>17</Slides>
  <Notes>16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3" baseType="lpstr">
      <vt:lpstr>Arial</vt:lpstr>
      <vt:lpstr>Arial Unicode MS</vt:lpstr>
      <vt:lpstr>Calibri</vt:lpstr>
      <vt:lpstr>Calibri Light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Marita</dc:creator>
  <cp:lastModifiedBy>Marita</cp:lastModifiedBy>
  <cp:revision>68</cp:revision>
  <dcterms:created xsi:type="dcterms:W3CDTF">2023-01-24T22:46:09Z</dcterms:created>
  <dcterms:modified xsi:type="dcterms:W3CDTF">2023-12-05T01:52:28Z</dcterms:modified>
</cp:coreProperties>
</file>